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2" r:id="rId9"/>
    <p:sldId id="264" r:id="rId10"/>
    <p:sldId id="266" r:id="rId11"/>
    <p:sldId id="268" r:id="rId12"/>
    <p:sldId id="276" r:id="rId13"/>
    <p:sldId id="277" r:id="rId14"/>
    <p:sldId id="275" r:id="rId15"/>
    <p:sldId id="2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31AEE9-91BE-C5C9-94CE-2A8FBCCFE9DD}" v="12" dt="2024-04-10T00:14:35.9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04" autoAdjust="0"/>
    <p:restoredTop sz="94660"/>
  </p:normalViewPr>
  <p:slideViewPr>
    <p:cSldViewPr snapToGrid="0">
      <p:cViewPr varScale="1">
        <p:scale>
          <a:sx n="82" d="100"/>
          <a:sy n="82" d="100"/>
        </p:scale>
        <p:origin x="8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irahman Ahmed Hadi Ali" userId="S::200579531@student.georgianc.on.ca::0f84e5aa-0863-4e99-a8d6-0546bdc40492" providerId="AD" clId="Web-{AF31AEE9-91BE-C5C9-94CE-2A8FBCCFE9DD}"/>
    <pc:docChg chg="modSld">
      <pc:chgData name="Abdirahman Ahmed Hadi Ali" userId="S::200579531@student.georgianc.on.ca::0f84e5aa-0863-4e99-a8d6-0546bdc40492" providerId="AD" clId="Web-{AF31AEE9-91BE-C5C9-94CE-2A8FBCCFE9DD}" dt="2024-04-10T00:14:35.236" v="4" actId="20577"/>
      <pc:docMkLst>
        <pc:docMk/>
      </pc:docMkLst>
      <pc:sldChg chg="modSp">
        <pc:chgData name="Abdirahman Ahmed Hadi Ali" userId="S::200579531@student.georgianc.on.ca::0f84e5aa-0863-4e99-a8d6-0546bdc40492" providerId="AD" clId="Web-{AF31AEE9-91BE-C5C9-94CE-2A8FBCCFE9DD}" dt="2024-04-10T00:14:35.236" v="4" actId="20577"/>
        <pc:sldMkLst>
          <pc:docMk/>
          <pc:sldMk cId="4150569560" sldId="258"/>
        </pc:sldMkLst>
        <pc:spChg chg="mod">
          <ac:chgData name="Abdirahman Ahmed Hadi Ali" userId="S::200579531@student.georgianc.on.ca::0f84e5aa-0863-4e99-a8d6-0546bdc40492" providerId="AD" clId="Web-{AF31AEE9-91BE-C5C9-94CE-2A8FBCCFE9DD}" dt="2024-04-10T00:14:35.236" v="4" actId="20577"/>
          <ac:spMkLst>
            <pc:docMk/>
            <pc:sldMk cId="4150569560" sldId="258"/>
            <ac:spMk id="22" creationId="{4B0475A6-15BD-D666-F35A-47EECC028FF8}"/>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7ACCF1-C183-49E1-9538-9BF6E9B1FF58}" type="doc">
      <dgm:prSet loTypeId="urn:microsoft.com/office/officeart/2016/7/layout/VerticalSolidActionList" loCatId="List" qsTypeId="urn:microsoft.com/office/officeart/2005/8/quickstyle/simple1" qsCatId="simple" csTypeId="urn:microsoft.com/office/officeart/2005/8/colors/accent1_2" csCatId="accent1"/>
      <dgm:spPr/>
      <dgm:t>
        <a:bodyPr/>
        <a:lstStyle/>
        <a:p>
          <a:endParaRPr lang="en-US"/>
        </a:p>
      </dgm:t>
    </dgm:pt>
    <dgm:pt modelId="{947D7E91-C277-4BD4-9B34-37813CD7F569}">
      <dgm:prSet/>
      <dgm:spPr/>
      <dgm:t>
        <a:bodyPr/>
        <a:lstStyle/>
        <a:p>
          <a:r>
            <a:rPr lang="en-US"/>
            <a:t>Acquisition</a:t>
          </a:r>
        </a:p>
      </dgm:t>
    </dgm:pt>
    <dgm:pt modelId="{92048683-C09E-4016-A518-5E590B2E5A81}" type="parTrans" cxnId="{2CFA7F12-FECA-4D9C-A1CC-2CD8DDA2D376}">
      <dgm:prSet/>
      <dgm:spPr/>
      <dgm:t>
        <a:bodyPr/>
        <a:lstStyle/>
        <a:p>
          <a:endParaRPr lang="en-US"/>
        </a:p>
      </dgm:t>
    </dgm:pt>
    <dgm:pt modelId="{A80A0DED-2C74-40B7-A131-B728F8D6509E}" type="sibTrans" cxnId="{2CFA7F12-FECA-4D9C-A1CC-2CD8DDA2D376}">
      <dgm:prSet/>
      <dgm:spPr/>
      <dgm:t>
        <a:bodyPr/>
        <a:lstStyle/>
        <a:p>
          <a:endParaRPr lang="en-US"/>
        </a:p>
      </dgm:t>
    </dgm:pt>
    <dgm:pt modelId="{06634CE4-2044-4511-AAD1-850F7325BAE2}">
      <dgm:prSet/>
      <dgm:spPr/>
      <dgm:t>
        <a:bodyPr/>
        <a:lstStyle/>
        <a:p>
          <a:r>
            <a:rPr lang="en-US"/>
            <a:t>Acquisition and Storage: Utilize Python's pandas library to acquire loan data from a CSV file. Establish a SQLite database named 'loans.db' for storage.</a:t>
          </a:r>
        </a:p>
      </dgm:t>
    </dgm:pt>
    <dgm:pt modelId="{243FD262-5FD3-4E1C-8B3D-5F4DBE93B65B}" type="parTrans" cxnId="{ED3C4046-A467-465D-B2C1-D7ECC4C9334D}">
      <dgm:prSet/>
      <dgm:spPr/>
      <dgm:t>
        <a:bodyPr/>
        <a:lstStyle/>
        <a:p>
          <a:endParaRPr lang="en-US"/>
        </a:p>
      </dgm:t>
    </dgm:pt>
    <dgm:pt modelId="{E8F7B848-9D16-4FBB-9968-54A903CEDBB6}" type="sibTrans" cxnId="{ED3C4046-A467-465D-B2C1-D7ECC4C9334D}">
      <dgm:prSet/>
      <dgm:spPr/>
      <dgm:t>
        <a:bodyPr/>
        <a:lstStyle/>
        <a:p>
          <a:endParaRPr lang="en-US"/>
        </a:p>
      </dgm:t>
    </dgm:pt>
    <dgm:pt modelId="{66029255-1289-4594-8880-C1DDCC33D81F}">
      <dgm:prSet/>
      <dgm:spPr/>
      <dgm:t>
        <a:bodyPr/>
        <a:lstStyle/>
        <a:p>
          <a:r>
            <a:rPr lang="en-US"/>
            <a:t>Define</a:t>
          </a:r>
        </a:p>
      </dgm:t>
    </dgm:pt>
    <dgm:pt modelId="{AEEEB7B3-66BA-4233-B376-BF439F16655A}" type="parTrans" cxnId="{671998F2-5C25-404E-8582-696B0F798A94}">
      <dgm:prSet/>
      <dgm:spPr/>
      <dgm:t>
        <a:bodyPr/>
        <a:lstStyle/>
        <a:p>
          <a:endParaRPr lang="en-US"/>
        </a:p>
      </dgm:t>
    </dgm:pt>
    <dgm:pt modelId="{E39E0F9C-260A-4D17-BA78-FD939080BE7B}" type="sibTrans" cxnId="{671998F2-5C25-404E-8582-696B0F798A94}">
      <dgm:prSet/>
      <dgm:spPr/>
      <dgm:t>
        <a:bodyPr/>
        <a:lstStyle/>
        <a:p>
          <a:endParaRPr lang="en-US"/>
        </a:p>
      </dgm:t>
    </dgm:pt>
    <dgm:pt modelId="{17C7DF89-4BCA-4611-976B-3B871B02EEB2}">
      <dgm:prSet/>
      <dgm:spPr/>
      <dgm:t>
        <a:bodyPr/>
        <a:lstStyle/>
        <a:p>
          <a:r>
            <a:rPr lang="en-US"/>
            <a:t>Database Schema Definition: Define a table schema within the SQLite database to organize the loan data, ensuring consistency and integrity. </a:t>
          </a:r>
        </a:p>
      </dgm:t>
    </dgm:pt>
    <dgm:pt modelId="{46008C71-C0E8-446E-9726-A716F6C593E0}" type="parTrans" cxnId="{2D11C107-C6F2-41DE-B0A6-65E101FF1C04}">
      <dgm:prSet/>
      <dgm:spPr/>
      <dgm:t>
        <a:bodyPr/>
        <a:lstStyle/>
        <a:p>
          <a:endParaRPr lang="en-US"/>
        </a:p>
      </dgm:t>
    </dgm:pt>
    <dgm:pt modelId="{8D8E7286-90BB-4713-A0A7-5EBAD9FC298B}" type="sibTrans" cxnId="{2D11C107-C6F2-41DE-B0A6-65E101FF1C04}">
      <dgm:prSet/>
      <dgm:spPr/>
      <dgm:t>
        <a:bodyPr/>
        <a:lstStyle/>
        <a:p>
          <a:endParaRPr lang="en-US"/>
        </a:p>
      </dgm:t>
    </dgm:pt>
    <dgm:pt modelId="{96AC9DF2-F85F-4A17-AB50-C41BBD666DD8}">
      <dgm:prSet/>
      <dgm:spPr/>
      <dgm:t>
        <a:bodyPr/>
        <a:lstStyle/>
        <a:p>
          <a:r>
            <a:rPr lang="en-US"/>
            <a:t>Insert</a:t>
          </a:r>
        </a:p>
      </dgm:t>
    </dgm:pt>
    <dgm:pt modelId="{DCB276AB-71E3-437F-B280-7D8C8C29C832}" type="parTrans" cxnId="{FAD02871-3671-4136-91AF-7F5F51964AC1}">
      <dgm:prSet/>
      <dgm:spPr/>
      <dgm:t>
        <a:bodyPr/>
        <a:lstStyle/>
        <a:p>
          <a:endParaRPr lang="en-US"/>
        </a:p>
      </dgm:t>
    </dgm:pt>
    <dgm:pt modelId="{087595E3-3863-4BEF-9C26-584E794BD849}" type="sibTrans" cxnId="{FAD02871-3671-4136-91AF-7F5F51964AC1}">
      <dgm:prSet/>
      <dgm:spPr/>
      <dgm:t>
        <a:bodyPr/>
        <a:lstStyle/>
        <a:p>
          <a:endParaRPr lang="en-US"/>
        </a:p>
      </dgm:t>
    </dgm:pt>
    <dgm:pt modelId="{7CEAEE8F-27C6-4DA3-9DBD-C2AD9B9E8C59}">
      <dgm:prSet/>
      <dgm:spPr/>
      <dgm:t>
        <a:bodyPr/>
        <a:lstStyle/>
        <a:p>
          <a:r>
            <a:rPr lang="en-US"/>
            <a:t>Data Insertion: Insert the acquired loan data into the designated table within the SQLite database, facilitating efficient data management. </a:t>
          </a:r>
        </a:p>
      </dgm:t>
    </dgm:pt>
    <dgm:pt modelId="{A8F493C7-7557-4816-9389-653AF5B9F53E}" type="parTrans" cxnId="{44F278CE-6B0C-4D04-AC8A-321C1423BCAF}">
      <dgm:prSet/>
      <dgm:spPr/>
      <dgm:t>
        <a:bodyPr/>
        <a:lstStyle/>
        <a:p>
          <a:endParaRPr lang="en-US"/>
        </a:p>
      </dgm:t>
    </dgm:pt>
    <dgm:pt modelId="{B5EF5823-95E3-4EE6-B79E-AAB288E70B6C}" type="sibTrans" cxnId="{44F278CE-6B0C-4D04-AC8A-321C1423BCAF}">
      <dgm:prSet/>
      <dgm:spPr/>
      <dgm:t>
        <a:bodyPr/>
        <a:lstStyle/>
        <a:p>
          <a:endParaRPr lang="en-US"/>
        </a:p>
      </dgm:t>
    </dgm:pt>
    <dgm:pt modelId="{8E9E2D91-2B2C-46FC-8EDD-195E38B543F3}">
      <dgm:prSet/>
      <dgm:spPr/>
      <dgm:t>
        <a:bodyPr/>
        <a:lstStyle/>
        <a:p>
          <a:r>
            <a:rPr lang="en-US"/>
            <a:t>Implement</a:t>
          </a:r>
        </a:p>
      </dgm:t>
    </dgm:pt>
    <dgm:pt modelId="{0A0ADF23-CD6B-4E97-ABA6-3A7FD5E05A6A}" type="parTrans" cxnId="{9BBC210C-8824-41E4-B33B-29AFDC340027}">
      <dgm:prSet/>
      <dgm:spPr/>
      <dgm:t>
        <a:bodyPr/>
        <a:lstStyle/>
        <a:p>
          <a:endParaRPr lang="en-US"/>
        </a:p>
      </dgm:t>
    </dgm:pt>
    <dgm:pt modelId="{C9A44E58-A2D4-4D5C-8396-2229E99D464D}" type="sibTrans" cxnId="{9BBC210C-8824-41E4-B33B-29AFDC340027}">
      <dgm:prSet/>
      <dgm:spPr/>
      <dgm:t>
        <a:bodyPr/>
        <a:lstStyle/>
        <a:p>
          <a:endParaRPr lang="en-US"/>
        </a:p>
      </dgm:t>
    </dgm:pt>
    <dgm:pt modelId="{09C14283-AC61-4821-8E02-96E579609B3B}">
      <dgm:prSet/>
      <dgm:spPr/>
      <dgm:t>
        <a:bodyPr/>
        <a:lstStyle/>
        <a:p>
          <a:r>
            <a:rPr lang="en-US"/>
            <a:t>Scheduled Automation: Implement a scheduled job using the Schedule library to automate the process of data acquisition and storage. Ensure regular updates every 24 hours to keep the loan data up-to-date.</a:t>
          </a:r>
        </a:p>
      </dgm:t>
    </dgm:pt>
    <dgm:pt modelId="{D6E4621A-5BA1-459D-AC2D-86513E5686AE}" type="parTrans" cxnId="{8600AE5E-CDD3-444A-8EE1-3F56BEC6A2FB}">
      <dgm:prSet/>
      <dgm:spPr/>
      <dgm:t>
        <a:bodyPr/>
        <a:lstStyle/>
        <a:p>
          <a:endParaRPr lang="en-US"/>
        </a:p>
      </dgm:t>
    </dgm:pt>
    <dgm:pt modelId="{03A348B9-C5AD-453D-88DF-3DD55FA8EA97}" type="sibTrans" cxnId="{8600AE5E-CDD3-444A-8EE1-3F56BEC6A2FB}">
      <dgm:prSet/>
      <dgm:spPr/>
      <dgm:t>
        <a:bodyPr/>
        <a:lstStyle/>
        <a:p>
          <a:endParaRPr lang="en-US"/>
        </a:p>
      </dgm:t>
    </dgm:pt>
    <dgm:pt modelId="{EB136DE4-D57B-4865-982A-353C27DAA6BC}">
      <dgm:prSet/>
      <dgm:spPr/>
      <dgm:t>
        <a:bodyPr/>
        <a:lstStyle/>
        <a:p>
          <a:r>
            <a:rPr lang="en-US"/>
            <a:t>Enable</a:t>
          </a:r>
        </a:p>
      </dgm:t>
    </dgm:pt>
    <dgm:pt modelId="{5FE3A2AB-9A09-4BA0-B4CC-7D12B082365E}" type="parTrans" cxnId="{318929BF-A202-47B8-AB3B-8002D1AE0536}">
      <dgm:prSet/>
      <dgm:spPr/>
      <dgm:t>
        <a:bodyPr/>
        <a:lstStyle/>
        <a:p>
          <a:endParaRPr lang="en-US"/>
        </a:p>
      </dgm:t>
    </dgm:pt>
    <dgm:pt modelId="{D58F17D3-45D2-4EC2-9E6F-A5261F4E7067}" type="sibTrans" cxnId="{318929BF-A202-47B8-AB3B-8002D1AE0536}">
      <dgm:prSet/>
      <dgm:spPr/>
      <dgm:t>
        <a:bodyPr/>
        <a:lstStyle/>
        <a:p>
          <a:endParaRPr lang="en-US"/>
        </a:p>
      </dgm:t>
    </dgm:pt>
    <dgm:pt modelId="{5747B729-ABA5-404F-B67B-5CA4B190A768}">
      <dgm:prSet/>
      <dgm:spPr/>
      <dgm:t>
        <a:bodyPr/>
        <a:lstStyle/>
        <a:p>
          <a:r>
            <a:rPr lang="en-US"/>
            <a:t>Analysis and Insights: Enable Horizon Bank to conduct thorough analysis of loan data.</a:t>
          </a:r>
        </a:p>
      </dgm:t>
    </dgm:pt>
    <dgm:pt modelId="{C00BFDA2-972E-4C2D-89F4-5D8576347A84}" type="parTrans" cxnId="{804240A5-1C2E-49BC-AD64-4B830AF9273D}">
      <dgm:prSet/>
      <dgm:spPr/>
      <dgm:t>
        <a:bodyPr/>
        <a:lstStyle/>
        <a:p>
          <a:endParaRPr lang="en-US"/>
        </a:p>
      </dgm:t>
    </dgm:pt>
    <dgm:pt modelId="{4F692FFE-9EE5-4695-A01E-238935E47A55}" type="sibTrans" cxnId="{804240A5-1C2E-49BC-AD64-4B830AF9273D}">
      <dgm:prSet/>
      <dgm:spPr/>
      <dgm:t>
        <a:bodyPr/>
        <a:lstStyle/>
        <a:p>
          <a:endParaRPr lang="en-US"/>
        </a:p>
      </dgm:t>
    </dgm:pt>
    <dgm:pt modelId="{178773A4-F2BD-46F9-B135-35A895765275}" type="pres">
      <dgm:prSet presAssocID="{FE7ACCF1-C183-49E1-9538-9BF6E9B1FF58}" presName="Name0" presStyleCnt="0">
        <dgm:presLayoutVars>
          <dgm:dir/>
          <dgm:animLvl val="lvl"/>
          <dgm:resizeHandles val="exact"/>
        </dgm:presLayoutVars>
      </dgm:prSet>
      <dgm:spPr/>
    </dgm:pt>
    <dgm:pt modelId="{1F61030E-B8E6-4460-AF76-32E1F59795DC}" type="pres">
      <dgm:prSet presAssocID="{947D7E91-C277-4BD4-9B34-37813CD7F569}" presName="linNode" presStyleCnt="0"/>
      <dgm:spPr/>
    </dgm:pt>
    <dgm:pt modelId="{DE77DC87-3979-4476-993A-B9434F493F8A}" type="pres">
      <dgm:prSet presAssocID="{947D7E91-C277-4BD4-9B34-37813CD7F569}" presName="parentText" presStyleLbl="alignNode1" presStyleIdx="0" presStyleCnt="5">
        <dgm:presLayoutVars>
          <dgm:chMax val="1"/>
          <dgm:bulletEnabled/>
        </dgm:presLayoutVars>
      </dgm:prSet>
      <dgm:spPr/>
    </dgm:pt>
    <dgm:pt modelId="{426D3943-B2F6-4C13-9FB2-97CD7722AFAA}" type="pres">
      <dgm:prSet presAssocID="{947D7E91-C277-4BD4-9B34-37813CD7F569}" presName="descendantText" presStyleLbl="alignAccFollowNode1" presStyleIdx="0" presStyleCnt="5">
        <dgm:presLayoutVars>
          <dgm:bulletEnabled/>
        </dgm:presLayoutVars>
      </dgm:prSet>
      <dgm:spPr/>
    </dgm:pt>
    <dgm:pt modelId="{50F68A88-FAC0-4847-A578-6430D288FA60}" type="pres">
      <dgm:prSet presAssocID="{A80A0DED-2C74-40B7-A131-B728F8D6509E}" presName="sp" presStyleCnt="0"/>
      <dgm:spPr/>
    </dgm:pt>
    <dgm:pt modelId="{A17BDCF3-0C6C-4648-846E-0B7FD36299BB}" type="pres">
      <dgm:prSet presAssocID="{66029255-1289-4594-8880-C1DDCC33D81F}" presName="linNode" presStyleCnt="0"/>
      <dgm:spPr/>
    </dgm:pt>
    <dgm:pt modelId="{0D24D506-6D88-48D0-963F-759887C3A848}" type="pres">
      <dgm:prSet presAssocID="{66029255-1289-4594-8880-C1DDCC33D81F}" presName="parentText" presStyleLbl="alignNode1" presStyleIdx="1" presStyleCnt="5">
        <dgm:presLayoutVars>
          <dgm:chMax val="1"/>
          <dgm:bulletEnabled/>
        </dgm:presLayoutVars>
      </dgm:prSet>
      <dgm:spPr/>
    </dgm:pt>
    <dgm:pt modelId="{C14B53AA-B2DD-49D2-9FF4-CAF0B48B490C}" type="pres">
      <dgm:prSet presAssocID="{66029255-1289-4594-8880-C1DDCC33D81F}" presName="descendantText" presStyleLbl="alignAccFollowNode1" presStyleIdx="1" presStyleCnt="5">
        <dgm:presLayoutVars>
          <dgm:bulletEnabled/>
        </dgm:presLayoutVars>
      </dgm:prSet>
      <dgm:spPr/>
    </dgm:pt>
    <dgm:pt modelId="{9DBE8925-B0F8-4C03-AE20-F9DB47EAC9BD}" type="pres">
      <dgm:prSet presAssocID="{E39E0F9C-260A-4D17-BA78-FD939080BE7B}" presName="sp" presStyleCnt="0"/>
      <dgm:spPr/>
    </dgm:pt>
    <dgm:pt modelId="{3AF3B21D-6957-4B2E-A892-718ACD25E9DD}" type="pres">
      <dgm:prSet presAssocID="{96AC9DF2-F85F-4A17-AB50-C41BBD666DD8}" presName="linNode" presStyleCnt="0"/>
      <dgm:spPr/>
    </dgm:pt>
    <dgm:pt modelId="{F1D4F822-381F-46CE-9003-58F112BDBB20}" type="pres">
      <dgm:prSet presAssocID="{96AC9DF2-F85F-4A17-AB50-C41BBD666DD8}" presName="parentText" presStyleLbl="alignNode1" presStyleIdx="2" presStyleCnt="5">
        <dgm:presLayoutVars>
          <dgm:chMax val="1"/>
          <dgm:bulletEnabled/>
        </dgm:presLayoutVars>
      </dgm:prSet>
      <dgm:spPr/>
    </dgm:pt>
    <dgm:pt modelId="{3AB722A3-A4BB-42BD-BA96-C834D50D0058}" type="pres">
      <dgm:prSet presAssocID="{96AC9DF2-F85F-4A17-AB50-C41BBD666DD8}" presName="descendantText" presStyleLbl="alignAccFollowNode1" presStyleIdx="2" presStyleCnt="5">
        <dgm:presLayoutVars>
          <dgm:bulletEnabled/>
        </dgm:presLayoutVars>
      </dgm:prSet>
      <dgm:spPr/>
    </dgm:pt>
    <dgm:pt modelId="{B852BE45-A4A7-4251-8DEB-124D77EF8DB1}" type="pres">
      <dgm:prSet presAssocID="{087595E3-3863-4BEF-9C26-584E794BD849}" presName="sp" presStyleCnt="0"/>
      <dgm:spPr/>
    </dgm:pt>
    <dgm:pt modelId="{E5194C23-FD6B-42C8-A079-D9A6CE5BE435}" type="pres">
      <dgm:prSet presAssocID="{8E9E2D91-2B2C-46FC-8EDD-195E38B543F3}" presName="linNode" presStyleCnt="0"/>
      <dgm:spPr/>
    </dgm:pt>
    <dgm:pt modelId="{1F9D2F6C-2AA4-47C1-835F-106445A1D385}" type="pres">
      <dgm:prSet presAssocID="{8E9E2D91-2B2C-46FC-8EDD-195E38B543F3}" presName="parentText" presStyleLbl="alignNode1" presStyleIdx="3" presStyleCnt="5">
        <dgm:presLayoutVars>
          <dgm:chMax val="1"/>
          <dgm:bulletEnabled/>
        </dgm:presLayoutVars>
      </dgm:prSet>
      <dgm:spPr/>
    </dgm:pt>
    <dgm:pt modelId="{B81620E4-A7BD-4C4E-A3DA-8C7103447EE7}" type="pres">
      <dgm:prSet presAssocID="{8E9E2D91-2B2C-46FC-8EDD-195E38B543F3}" presName="descendantText" presStyleLbl="alignAccFollowNode1" presStyleIdx="3" presStyleCnt="5">
        <dgm:presLayoutVars>
          <dgm:bulletEnabled/>
        </dgm:presLayoutVars>
      </dgm:prSet>
      <dgm:spPr/>
    </dgm:pt>
    <dgm:pt modelId="{6BD4D187-ED2C-496E-ADBE-D6A68D17CBDC}" type="pres">
      <dgm:prSet presAssocID="{C9A44E58-A2D4-4D5C-8396-2229E99D464D}" presName="sp" presStyleCnt="0"/>
      <dgm:spPr/>
    </dgm:pt>
    <dgm:pt modelId="{4A14A999-994D-4EBE-A9D2-BDAEF0070762}" type="pres">
      <dgm:prSet presAssocID="{EB136DE4-D57B-4865-982A-353C27DAA6BC}" presName="linNode" presStyleCnt="0"/>
      <dgm:spPr/>
    </dgm:pt>
    <dgm:pt modelId="{EC0E28A7-C3C6-4DA4-A6FD-0BE64AABB22A}" type="pres">
      <dgm:prSet presAssocID="{EB136DE4-D57B-4865-982A-353C27DAA6BC}" presName="parentText" presStyleLbl="alignNode1" presStyleIdx="4" presStyleCnt="5">
        <dgm:presLayoutVars>
          <dgm:chMax val="1"/>
          <dgm:bulletEnabled/>
        </dgm:presLayoutVars>
      </dgm:prSet>
      <dgm:spPr/>
    </dgm:pt>
    <dgm:pt modelId="{593C38AA-96DF-4DEC-A7E7-0C5B5A62B25D}" type="pres">
      <dgm:prSet presAssocID="{EB136DE4-D57B-4865-982A-353C27DAA6BC}" presName="descendantText" presStyleLbl="alignAccFollowNode1" presStyleIdx="4" presStyleCnt="5">
        <dgm:presLayoutVars>
          <dgm:bulletEnabled/>
        </dgm:presLayoutVars>
      </dgm:prSet>
      <dgm:spPr/>
    </dgm:pt>
  </dgm:ptLst>
  <dgm:cxnLst>
    <dgm:cxn modelId="{2D11C107-C6F2-41DE-B0A6-65E101FF1C04}" srcId="{66029255-1289-4594-8880-C1DDCC33D81F}" destId="{17C7DF89-4BCA-4611-976B-3B871B02EEB2}" srcOrd="0" destOrd="0" parTransId="{46008C71-C0E8-446E-9726-A716F6C593E0}" sibTransId="{8D8E7286-90BB-4713-A0A7-5EBAD9FC298B}"/>
    <dgm:cxn modelId="{9BBC210C-8824-41E4-B33B-29AFDC340027}" srcId="{FE7ACCF1-C183-49E1-9538-9BF6E9B1FF58}" destId="{8E9E2D91-2B2C-46FC-8EDD-195E38B543F3}" srcOrd="3" destOrd="0" parTransId="{0A0ADF23-CD6B-4E97-ABA6-3A7FD5E05A6A}" sibTransId="{C9A44E58-A2D4-4D5C-8396-2229E99D464D}"/>
    <dgm:cxn modelId="{2CFA7F12-FECA-4D9C-A1CC-2CD8DDA2D376}" srcId="{FE7ACCF1-C183-49E1-9538-9BF6E9B1FF58}" destId="{947D7E91-C277-4BD4-9B34-37813CD7F569}" srcOrd="0" destOrd="0" parTransId="{92048683-C09E-4016-A518-5E590B2E5A81}" sibTransId="{A80A0DED-2C74-40B7-A131-B728F8D6509E}"/>
    <dgm:cxn modelId="{11F9A319-4DF1-427B-A582-36ED2CBCE776}" type="presOf" srcId="{17C7DF89-4BCA-4611-976B-3B871B02EEB2}" destId="{C14B53AA-B2DD-49D2-9FF4-CAF0B48B490C}" srcOrd="0" destOrd="0" presId="urn:microsoft.com/office/officeart/2016/7/layout/VerticalSolidActionList"/>
    <dgm:cxn modelId="{9DDC2F31-E08B-4A54-B7EA-1DFCF9926F5C}" type="presOf" srcId="{96AC9DF2-F85F-4A17-AB50-C41BBD666DD8}" destId="{F1D4F822-381F-46CE-9003-58F112BDBB20}" srcOrd="0" destOrd="0" presId="urn:microsoft.com/office/officeart/2016/7/layout/VerticalSolidActionList"/>
    <dgm:cxn modelId="{EDD34535-3D7E-47F0-A55A-D9D667ADB564}" type="presOf" srcId="{EB136DE4-D57B-4865-982A-353C27DAA6BC}" destId="{EC0E28A7-C3C6-4DA4-A6FD-0BE64AABB22A}" srcOrd="0" destOrd="0" presId="urn:microsoft.com/office/officeart/2016/7/layout/VerticalSolidActionList"/>
    <dgm:cxn modelId="{1A15FC3C-D785-449B-BEBA-8B5816BC474C}" type="presOf" srcId="{FE7ACCF1-C183-49E1-9538-9BF6E9B1FF58}" destId="{178773A4-F2BD-46F9-B135-35A895765275}" srcOrd="0" destOrd="0" presId="urn:microsoft.com/office/officeart/2016/7/layout/VerticalSolidActionList"/>
    <dgm:cxn modelId="{F4C55C3D-2500-4EAD-913F-CB0A904AE94F}" type="presOf" srcId="{7CEAEE8F-27C6-4DA3-9DBD-C2AD9B9E8C59}" destId="{3AB722A3-A4BB-42BD-BA96-C834D50D0058}" srcOrd="0" destOrd="0" presId="urn:microsoft.com/office/officeart/2016/7/layout/VerticalSolidActionList"/>
    <dgm:cxn modelId="{8600AE5E-CDD3-444A-8EE1-3F56BEC6A2FB}" srcId="{8E9E2D91-2B2C-46FC-8EDD-195E38B543F3}" destId="{09C14283-AC61-4821-8E02-96E579609B3B}" srcOrd="0" destOrd="0" parTransId="{D6E4621A-5BA1-459D-AC2D-86513E5686AE}" sibTransId="{03A348B9-C5AD-453D-88DF-3DD55FA8EA97}"/>
    <dgm:cxn modelId="{ED3C4046-A467-465D-B2C1-D7ECC4C9334D}" srcId="{947D7E91-C277-4BD4-9B34-37813CD7F569}" destId="{06634CE4-2044-4511-AAD1-850F7325BAE2}" srcOrd="0" destOrd="0" parTransId="{243FD262-5FD3-4E1C-8B3D-5F4DBE93B65B}" sibTransId="{E8F7B848-9D16-4FBB-9968-54A903CEDBB6}"/>
    <dgm:cxn modelId="{3D389649-F0C5-42FF-8476-9BC8A41E1264}" type="presOf" srcId="{947D7E91-C277-4BD4-9B34-37813CD7F569}" destId="{DE77DC87-3979-4476-993A-B9434F493F8A}" srcOrd="0" destOrd="0" presId="urn:microsoft.com/office/officeart/2016/7/layout/VerticalSolidActionList"/>
    <dgm:cxn modelId="{FAD02871-3671-4136-91AF-7F5F51964AC1}" srcId="{FE7ACCF1-C183-49E1-9538-9BF6E9B1FF58}" destId="{96AC9DF2-F85F-4A17-AB50-C41BBD666DD8}" srcOrd="2" destOrd="0" parTransId="{DCB276AB-71E3-437F-B280-7D8C8C29C832}" sibTransId="{087595E3-3863-4BEF-9C26-584E794BD849}"/>
    <dgm:cxn modelId="{1E2A1A57-77BD-4D75-B9E2-60B456869CCB}" type="presOf" srcId="{06634CE4-2044-4511-AAD1-850F7325BAE2}" destId="{426D3943-B2F6-4C13-9FB2-97CD7722AFAA}" srcOrd="0" destOrd="0" presId="urn:microsoft.com/office/officeart/2016/7/layout/VerticalSolidActionList"/>
    <dgm:cxn modelId="{DC454E57-89EB-481B-8B3C-85BD929F9A4A}" type="presOf" srcId="{09C14283-AC61-4821-8E02-96E579609B3B}" destId="{B81620E4-A7BD-4C4E-A3DA-8C7103447EE7}" srcOrd="0" destOrd="0" presId="urn:microsoft.com/office/officeart/2016/7/layout/VerticalSolidActionList"/>
    <dgm:cxn modelId="{F32E1D79-724D-4A0C-8BAC-1F0E99CE9C9F}" type="presOf" srcId="{66029255-1289-4594-8880-C1DDCC33D81F}" destId="{0D24D506-6D88-48D0-963F-759887C3A848}" srcOrd="0" destOrd="0" presId="urn:microsoft.com/office/officeart/2016/7/layout/VerticalSolidActionList"/>
    <dgm:cxn modelId="{0EF30D7A-7168-4C47-B01A-754D39B3570B}" type="presOf" srcId="{8E9E2D91-2B2C-46FC-8EDD-195E38B543F3}" destId="{1F9D2F6C-2AA4-47C1-835F-106445A1D385}" srcOrd="0" destOrd="0" presId="urn:microsoft.com/office/officeart/2016/7/layout/VerticalSolidActionList"/>
    <dgm:cxn modelId="{804240A5-1C2E-49BC-AD64-4B830AF9273D}" srcId="{EB136DE4-D57B-4865-982A-353C27DAA6BC}" destId="{5747B729-ABA5-404F-B67B-5CA4B190A768}" srcOrd="0" destOrd="0" parTransId="{C00BFDA2-972E-4C2D-89F4-5D8576347A84}" sibTransId="{4F692FFE-9EE5-4695-A01E-238935E47A55}"/>
    <dgm:cxn modelId="{A2A22CB1-67CB-4BE1-82E3-4C6CBDA6711A}" type="presOf" srcId="{5747B729-ABA5-404F-B67B-5CA4B190A768}" destId="{593C38AA-96DF-4DEC-A7E7-0C5B5A62B25D}" srcOrd="0" destOrd="0" presId="urn:microsoft.com/office/officeart/2016/7/layout/VerticalSolidActionList"/>
    <dgm:cxn modelId="{318929BF-A202-47B8-AB3B-8002D1AE0536}" srcId="{FE7ACCF1-C183-49E1-9538-9BF6E9B1FF58}" destId="{EB136DE4-D57B-4865-982A-353C27DAA6BC}" srcOrd="4" destOrd="0" parTransId="{5FE3A2AB-9A09-4BA0-B4CC-7D12B082365E}" sibTransId="{D58F17D3-45D2-4EC2-9E6F-A5261F4E7067}"/>
    <dgm:cxn modelId="{44F278CE-6B0C-4D04-AC8A-321C1423BCAF}" srcId="{96AC9DF2-F85F-4A17-AB50-C41BBD666DD8}" destId="{7CEAEE8F-27C6-4DA3-9DBD-C2AD9B9E8C59}" srcOrd="0" destOrd="0" parTransId="{A8F493C7-7557-4816-9389-653AF5B9F53E}" sibTransId="{B5EF5823-95E3-4EE6-B79E-AAB288E70B6C}"/>
    <dgm:cxn modelId="{671998F2-5C25-404E-8582-696B0F798A94}" srcId="{FE7ACCF1-C183-49E1-9538-9BF6E9B1FF58}" destId="{66029255-1289-4594-8880-C1DDCC33D81F}" srcOrd="1" destOrd="0" parTransId="{AEEEB7B3-66BA-4233-B376-BF439F16655A}" sibTransId="{E39E0F9C-260A-4D17-BA78-FD939080BE7B}"/>
    <dgm:cxn modelId="{A8DB30E0-7691-4E62-B16D-D19A45D2FA51}" type="presParOf" srcId="{178773A4-F2BD-46F9-B135-35A895765275}" destId="{1F61030E-B8E6-4460-AF76-32E1F59795DC}" srcOrd="0" destOrd="0" presId="urn:microsoft.com/office/officeart/2016/7/layout/VerticalSolidActionList"/>
    <dgm:cxn modelId="{4BDC6428-2CBA-476C-865A-FE7EA331FD5C}" type="presParOf" srcId="{1F61030E-B8E6-4460-AF76-32E1F59795DC}" destId="{DE77DC87-3979-4476-993A-B9434F493F8A}" srcOrd="0" destOrd="0" presId="urn:microsoft.com/office/officeart/2016/7/layout/VerticalSolidActionList"/>
    <dgm:cxn modelId="{0E44B98A-2089-42E0-9949-34ED6A054955}" type="presParOf" srcId="{1F61030E-B8E6-4460-AF76-32E1F59795DC}" destId="{426D3943-B2F6-4C13-9FB2-97CD7722AFAA}" srcOrd="1" destOrd="0" presId="urn:microsoft.com/office/officeart/2016/7/layout/VerticalSolidActionList"/>
    <dgm:cxn modelId="{512314D6-5B3C-42BC-B02A-5D97376354C2}" type="presParOf" srcId="{178773A4-F2BD-46F9-B135-35A895765275}" destId="{50F68A88-FAC0-4847-A578-6430D288FA60}" srcOrd="1" destOrd="0" presId="urn:microsoft.com/office/officeart/2016/7/layout/VerticalSolidActionList"/>
    <dgm:cxn modelId="{E3C63050-C453-4C05-8B9B-CB5B942C22F3}" type="presParOf" srcId="{178773A4-F2BD-46F9-B135-35A895765275}" destId="{A17BDCF3-0C6C-4648-846E-0B7FD36299BB}" srcOrd="2" destOrd="0" presId="urn:microsoft.com/office/officeart/2016/7/layout/VerticalSolidActionList"/>
    <dgm:cxn modelId="{0D328A4E-3BEB-4268-9368-88C804EADFA8}" type="presParOf" srcId="{A17BDCF3-0C6C-4648-846E-0B7FD36299BB}" destId="{0D24D506-6D88-48D0-963F-759887C3A848}" srcOrd="0" destOrd="0" presId="urn:microsoft.com/office/officeart/2016/7/layout/VerticalSolidActionList"/>
    <dgm:cxn modelId="{47EF14D0-318A-40D5-9369-3DF5B9795092}" type="presParOf" srcId="{A17BDCF3-0C6C-4648-846E-0B7FD36299BB}" destId="{C14B53AA-B2DD-49D2-9FF4-CAF0B48B490C}" srcOrd="1" destOrd="0" presId="urn:microsoft.com/office/officeart/2016/7/layout/VerticalSolidActionList"/>
    <dgm:cxn modelId="{9E616C5A-9308-4B28-AD23-0D72781320BB}" type="presParOf" srcId="{178773A4-F2BD-46F9-B135-35A895765275}" destId="{9DBE8925-B0F8-4C03-AE20-F9DB47EAC9BD}" srcOrd="3" destOrd="0" presId="urn:microsoft.com/office/officeart/2016/7/layout/VerticalSolidActionList"/>
    <dgm:cxn modelId="{8316957E-184D-4DC0-95AC-4B624D492C79}" type="presParOf" srcId="{178773A4-F2BD-46F9-B135-35A895765275}" destId="{3AF3B21D-6957-4B2E-A892-718ACD25E9DD}" srcOrd="4" destOrd="0" presId="urn:microsoft.com/office/officeart/2016/7/layout/VerticalSolidActionList"/>
    <dgm:cxn modelId="{557B47D6-ED90-4829-A4FA-7704F9191DF4}" type="presParOf" srcId="{3AF3B21D-6957-4B2E-A892-718ACD25E9DD}" destId="{F1D4F822-381F-46CE-9003-58F112BDBB20}" srcOrd="0" destOrd="0" presId="urn:microsoft.com/office/officeart/2016/7/layout/VerticalSolidActionList"/>
    <dgm:cxn modelId="{03B9C10F-D3D9-4314-94D0-38590801DD72}" type="presParOf" srcId="{3AF3B21D-6957-4B2E-A892-718ACD25E9DD}" destId="{3AB722A3-A4BB-42BD-BA96-C834D50D0058}" srcOrd="1" destOrd="0" presId="urn:microsoft.com/office/officeart/2016/7/layout/VerticalSolidActionList"/>
    <dgm:cxn modelId="{673AE498-FF68-4094-9CD2-C1FC84EEB64A}" type="presParOf" srcId="{178773A4-F2BD-46F9-B135-35A895765275}" destId="{B852BE45-A4A7-4251-8DEB-124D77EF8DB1}" srcOrd="5" destOrd="0" presId="urn:microsoft.com/office/officeart/2016/7/layout/VerticalSolidActionList"/>
    <dgm:cxn modelId="{8BA2E8BC-7A33-4369-AEF2-77604D8D6DA8}" type="presParOf" srcId="{178773A4-F2BD-46F9-B135-35A895765275}" destId="{E5194C23-FD6B-42C8-A079-D9A6CE5BE435}" srcOrd="6" destOrd="0" presId="urn:microsoft.com/office/officeart/2016/7/layout/VerticalSolidActionList"/>
    <dgm:cxn modelId="{B1DF4EE0-89C9-4FB6-9647-03FC98252AF1}" type="presParOf" srcId="{E5194C23-FD6B-42C8-A079-D9A6CE5BE435}" destId="{1F9D2F6C-2AA4-47C1-835F-106445A1D385}" srcOrd="0" destOrd="0" presId="urn:microsoft.com/office/officeart/2016/7/layout/VerticalSolidActionList"/>
    <dgm:cxn modelId="{7EB85FC4-79C6-4476-8F99-2986AE3D2102}" type="presParOf" srcId="{E5194C23-FD6B-42C8-A079-D9A6CE5BE435}" destId="{B81620E4-A7BD-4C4E-A3DA-8C7103447EE7}" srcOrd="1" destOrd="0" presId="urn:microsoft.com/office/officeart/2016/7/layout/VerticalSolidActionList"/>
    <dgm:cxn modelId="{0E5C64B2-F1CE-465D-9849-49DF295639E2}" type="presParOf" srcId="{178773A4-F2BD-46F9-B135-35A895765275}" destId="{6BD4D187-ED2C-496E-ADBE-D6A68D17CBDC}" srcOrd="7" destOrd="0" presId="urn:microsoft.com/office/officeart/2016/7/layout/VerticalSolidActionList"/>
    <dgm:cxn modelId="{67567C7C-B6E0-4AEE-AB83-D4EF2EF40F9C}" type="presParOf" srcId="{178773A4-F2BD-46F9-B135-35A895765275}" destId="{4A14A999-994D-4EBE-A9D2-BDAEF0070762}" srcOrd="8" destOrd="0" presId="urn:microsoft.com/office/officeart/2016/7/layout/VerticalSolidActionList"/>
    <dgm:cxn modelId="{78E0EFDC-43C5-461A-9956-63A41E646052}" type="presParOf" srcId="{4A14A999-994D-4EBE-A9D2-BDAEF0070762}" destId="{EC0E28A7-C3C6-4DA4-A6FD-0BE64AABB22A}" srcOrd="0" destOrd="0" presId="urn:microsoft.com/office/officeart/2016/7/layout/VerticalSolidActionList"/>
    <dgm:cxn modelId="{AC87B030-095B-4747-8AD9-4D7C6367D34B}" type="presParOf" srcId="{4A14A999-994D-4EBE-A9D2-BDAEF0070762}" destId="{593C38AA-96DF-4DEC-A7E7-0C5B5A62B25D}"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6D3943-B2F6-4C13-9FB2-97CD7722AFAA}">
      <dsp:nvSpPr>
        <dsp:cNvPr id="0" name=""/>
        <dsp:cNvSpPr/>
      </dsp:nvSpPr>
      <dsp:spPr>
        <a:xfrm>
          <a:off x="2103120" y="2124"/>
          <a:ext cx="8412480" cy="9322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36796" rIns="163225" bIns="236796" numCol="1" spcCol="1270" anchor="ctr" anchorCtr="0">
          <a:noAutofit/>
        </a:bodyPr>
        <a:lstStyle/>
        <a:p>
          <a:pPr marL="0" lvl="0" indent="0" algn="l" defTabSz="666750">
            <a:lnSpc>
              <a:spcPct val="90000"/>
            </a:lnSpc>
            <a:spcBef>
              <a:spcPct val="0"/>
            </a:spcBef>
            <a:spcAft>
              <a:spcPct val="35000"/>
            </a:spcAft>
            <a:buNone/>
          </a:pPr>
          <a:r>
            <a:rPr lang="en-US" sz="1500" kern="1200"/>
            <a:t>Acquisition and Storage: Utilize Python's pandas library to acquire loan data from a CSV file. Establish a SQLite database named 'loans.db' for storage.</a:t>
          </a:r>
        </a:p>
      </dsp:txBody>
      <dsp:txXfrm>
        <a:off x="2103120" y="2124"/>
        <a:ext cx="8412480" cy="932268"/>
      </dsp:txXfrm>
    </dsp:sp>
    <dsp:sp modelId="{DE77DC87-3979-4476-993A-B9434F493F8A}">
      <dsp:nvSpPr>
        <dsp:cNvPr id="0" name=""/>
        <dsp:cNvSpPr/>
      </dsp:nvSpPr>
      <dsp:spPr>
        <a:xfrm>
          <a:off x="0" y="2124"/>
          <a:ext cx="2103120" cy="93226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92087" rIns="111290" bIns="92087" numCol="1" spcCol="1270" anchor="ctr" anchorCtr="0">
          <a:noAutofit/>
        </a:bodyPr>
        <a:lstStyle/>
        <a:p>
          <a:pPr marL="0" lvl="0" indent="0" algn="ctr" defTabSz="844550">
            <a:lnSpc>
              <a:spcPct val="90000"/>
            </a:lnSpc>
            <a:spcBef>
              <a:spcPct val="0"/>
            </a:spcBef>
            <a:spcAft>
              <a:spcPct val="35000"/>
            </a:spcAft>
            <a:buNone/>
          </a:pPr>
          <a:r>
            <a:rPr lang="en-US" sz="1900" kern="1200"/>
            <a:t>Acquisition</a:t>
          </a:r>
        </a:p>
      </dsp:txBody>
      <dsp:txXfrm>
        <a:off x="0" y="2124"/>
        <a:ext cx="2103120" cy="932268"/>
      </dsp:txXfrm>
    </dsp:sp>
    <dsp:sp modelId="{C14B53AA-B2DD-49D2-9FF4-CAF0B48B490C}">
      <dsp:nvSpPr>
        <dsp:cNvPr id="0" name=""/>
        <dsp:cNvSpPr/>
      </dsp:nvSpPr>
      <dsp:spPr>
        <a:xfrm>
          <a:off x="2103120" y="990329"/>
          <a:ext cx="8412480" cy="9322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36796" rIns="163225" bIns="236796" numCol="1" spcCol="1270" anchor="ctr" anchorCtr="0">
          <a:noAutofit/>
        </a:bodyPr>
        <a:lstStyle/>
        <a:p>
          <a:pPr marL="0" lvl="0" indent="0" algn="l" defTabSz="666750">
            <a:lnSpc>
              <a:spcPct val="90000"/>
            </a:lnSpc>
            <a:spcBef>
              <a:spcPct val="0"/>
            </a:spcBef>
            <a:spcAft>
              <a:spcPct val="35000"/>
            </a:spcAft>
            <a:buNone/>
          </a:pPr>
          <a:r>
            <a:rPr lang="en-US" sz="1500" kern="1200"/>
            <a:t>Database Schema Definition: Define a table schema within the SQLite database to organize the loan data, ensuring consistency and integrity. </a:t>
          </a:r>
        </a:p>
      </dsp:txBody>
      <dsp:txXfrm>
        <a:off x="2103120" y="990329"/>
        <a:ext cx="8412480" cy="932268"/>
      </dsp:txXfrm>
    </dsp:sp>
    <dsp:sp modelId="{0D24D506-6D88-48D0-963F-759887C3A848}">
      <dsp:nvSpPr>
        <dsp:cNvPr id="0" name=""/>
        <dsp:cNvSpPr/>
      </dsp:nvSpPr>
      <dsp:spPr>
        <a:xfrm>
          <a:off x="0" y="990329"/>
          <a:ext cx="2103120" cy="93226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92087" rIns="111290" bIns="92087" numCol="1" spcCol="1270" anchor="ctr" anchorCtr="0">
          <a:noAutofit/>
        </a:bodyPr>
        <a:lstStyle/>
        <a:p>
          <a:pPr marL="0" lvl="0" indent="0" algn="ctr" defTabSz="844550">
            <a:lnSpc>
              <a:spcPct val="90000"/>
            </a:lnSpc>
            <a:spcBef>
              <a:spcPct val="0"/>
            </a:spcBef>
            <a:spcAft>
              <a:spcPct val="35000"/>
            </a:spcAft>
            <a:buNone/>
          </a:pPr>
          <a:r>
            <a:rPr lang="en-US" sz="1900" kern="1200"/>
            <a:t>Define</a:t>
          </a:r>
        </a:p>
      </dsp:txBody>
      <dsp:txXfrm>
        <a:off x="0" y="990329"/>
        <a:ext cx="2103120" cy="932268"/>
      </dsp:txXfrm>
    </dsp:sp>
    <dsp:sp modelId="{3AB722A3-A4BB-42BD-BA96-C834D50D0058}">
      <dsp:nvSpPr>
        <dsp:cNvPr id="0" name=""/>
        <dsp:cNvSpPr/>
      </dsp:nvSpPr>
      <dsp:spPr>
        <a:xfrm>
          <a:off x="2103120" y="1978535"/>
          <a:ext cx="8412480" cy="9322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36796" rIns="163225" bIns="236796" numCol="1" spcCol="1270" anchor="ctr" anchorCtr="0">
          <a:noAutofit/>
        </a:bodyPr>
        <a:lstStyle/>
        <a:p>
          <a:pPr marL="0" lvl="0" indent="0" algn="l" defTabSz="666750">
            <a:lnSpc>
              <a:spcPct val="90000"/>
            </a:lnSpc>
            <a:spcBef>
              <a:spcPct val="0"/>
            </a:spcBef>
            <a:spcAft>
              <a:spcPct val="35000"/>
            </a:spcAft>
            <a:buNone/>
          </a:pPr>
          <a:r>
            <a:rPr lang="en-US" sz="1500" kern="1200"/>
            <a:t>Data Insertion: Insert the acquired loan data into the designated table within the SQLite database, facilitating efficient data management. </a:t>
          </a:r>
        </a:p>
      </dsp:txBody>
      <dsp:txXfrm>
        <a:off x="2103120" y="1978535"/>
        <a:ext cx="8412480" cy="932268"/>
      </dsp:txXfrm>
    </dsp:sp>
    <dsp:sp modelId="{F1D4F822-381F-46CE-9003-58F112BDBB20}">
      <dsp:nvSpPr>
        <dsp:cNvPr id="0" name=""/>
        <dsp:cNvSpPr/>
      </dsp:nvSpPr>
      <dsp:spPr>
        <a:xfrm>
          <a:off x="0" y="1978535"/>
          <a:ext cx="2103120" cy="93226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92087" rIns="111290" bIns="92087" numCol="1" spcCol="1270" anchor="ctr" anchorCtr="0">
          <a:noAutofit/>
        </a:bodyPr>
        <a:lstStyle/>
        <a:p>
          <a:pPr marL="0" lvl="0" indent="0" algn="ctr" defTabSz="844550">
            <a:lnSpc>
              <a:spcPct val="90000"/>
            </a:lnSpc>
            <a:spcBef>
              <a:spcPct val="0"/>
            </a:spcBef>
            <a:spcAft>
              <a:spcPct val="35000"/>
            </a:spcAft>
            <a:buNone/>
          </a:pPr>
          <a:r>
            <a:rPr lang="en-US" sz="1900" kern="1200"/>
            <a:t>Insert</a:t>
          </a:r>
        </a:p>
      </dsp:txBody>
      <dsp:txXfrm>
        <a:off x="0" y="1978535"/>
        <a:ext cx="2103120" cy="932268"/>
      </dsp:txXfrm>
    </dsp:sp>
    <dsp:sp modelId="{B81620E4-A7BD-4C4E-A3DA-8C7103447EE7}">
      <dsp:nvSpPr>
        <dsp:cNvPr id="0" name=""/>
        <dsp:cNvSpPr/>
      </dsp:nvSpPr>
      <dsp:spPr>
        <a:xfrm>
          <a:off x="2103120" y="2966740"/>
          <a:ext cx="8412480" cy="9322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36796" rIns="163225" bIns="236796" numCol="1" spcCol="1270" anchor="ctr" anchorCtr="0">
          <a:noAutofit/>
        </a:bodyPr>
        <a:lstStyle/>
        <a:p>
          <a:pPr marL="0" lvl="0" indent="0" algn="l" defTabSz="666750">
            <a:lnSpc>
              <a:spcPct val="90000"/>
            </a:lnSpc>
            <a:spcBef>
              <a:spcPct val="0"/>
            </a:spcBef>
            <a:spcAft>
              <a:spcPct val="35000"/>
            </a:spcAft>
            <a:buNone/>
          </a:pPr>
          <a:r>
            <a:rPr lang="en-US" sz="1500" kern="1200"/>
            <a:t>Scheduled Automation: Implement a scheduled job using the Schedule library to automate the process of data acquisition and storage. Ensure regular updates every 24 hours to keep the loan data up-to-date.</a:t>
          </a:r>
        </a:p>
      </dsp:txBody>
      <dsp:txXfrm>
        <a:off x="2103120" y="2966740"/>
        <a:ext cx="8412480" cy="932268"/>
      </dsp:txXfrm>
    </dsp:sp>
    <dsp:sp modelId="{1F9D2F6C-2AA4-47C1-835F-106445A1D385}">
      <dsp:nvSpPr>
        <dsp:cNvPr id="0" name=""/>
        <dsp:cNvSpPr/>
      </dsp:nvSpPr>
      <dsp:spPr>
        <a:xfrm>
          <a:off x="0" y="2966740"/>
          <a:ext cx="2103120" cy="93226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92087" rIns="111290" bIns="92087" numCol="1" spcCol="1270" anchor="ctr" anchorCtr="0">
          <a:noAutofit/>
        </a:bodyPr>
        <a:lstStyle/>
        <a:p>
          <a:pPr marL="0" lvl="0" indent="0" algn="ctr" defTabSz="844550">
            <a:lnSpc>
              <a:spcPct val="90000"/>
            </a:lnSpc>
            <a:spcBef>
              <a:spcPct val="0"/>
            </a:spcBef>
            <a:spcAft>
              <a:spcPct val="35000"/>
            </a:spcAft>
            <a:buNone/>
          </a:pPr>
          <a:r>
            <a:rPr lang="en-US" sz="1900" kern="1200"/>
            <a:t>Implement</a:t>
          </a:r>
        </a:p>
      </dsp:txBody>
      <dsp:txXfrm>
        <a:off x="0" y="2966740"/>
        <a:ext cx="2103120" cy="932268"/>
      </dsp:txXfrm>
    </dsp:sp>
    <dsp:sp modelId="{593C38AA-96DF-4DEC-A7E7-0C5B5A62B25D}">
      <dsp:nvSpPr>
        <dsp:cNvPr id="0" name=""/>
        <dsp:cNvSpPr/>
      </dsp:nvSpPr>
      <dsp:spPr>
        <a:xfrm>
          <a:off x="2103120" y="3954945"/>
          <a:ext cx="8412480" cy="9322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36796" rIns="163225" bIns="236796" numCol="1" spcCol="1270" anchor="ctr" anchorCtr="0">
          <a:noAutofit/>
        </a:bodyPr>
        <a:lstStyle/>
        <a:p>
          <a:pPr marL="0" lvl="0" indent="0" algn="l" defTabSz="666750">
            <a:lnSpc>
              <a:spcPct val="90000"/>
            </a:lnSpc>
            <a:spcBef>
              <a:spcPct val="0"/>
            </a:spcBef>
            <a:spcAft>
              <a:spcPct val="35000"/>
            </a:spcAft>
            <a:buNone/>
          </a:pPr>
          <a:r>
            <a:rPr lang="en-US" sz="1500" kern="1200"/>
            <a:t>Analysis and Insights: Enable Horizon Bank to conduct thorough analysis of loan data.</a:t>
          </a:r>
        </a:p>
      </dsp:txBody>
      <dsp:txXfrm>
        <a:off x="2103120" y="3954945"/>
        <a:ext cx="8412480" cy="932268"/>
      </dsp:txXfrm>
    </dsp:sp>
    <dsp:sp modelId="{EC0E28A7-C3C6-4DA4-A6FD-0BE64AABB22A}">
      <dsp:nvSpPr>
        <dsp:cNvPr id="0" name=""/>
        <dsp:cNvSpPr/>
      </dsp:nvSpPr>
      <dsp:spPr>
        <a:xfrm>
          <a:off x="0" y="3954945"/>
          <a:ext cx="2103120" cy="932268"/>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92087" rIns="111290" bIns="92087" numCol="1" spcCol="1270" anchor="ctr" anchorCtr="0">
          <a:noAutofit/>
        </a:bodyPr>
        <a:lstStyle/>
        <a:p>
          <a:pPr marL="0" lvl="0" indent="0" algn="ctr" defTabSz="844550">
            <a:lnSpc>
              <a:spcPct val="90000"/>
            </a:lnSpc>
            <a:spcBef>
              <a:spcPct val="0"/>
            </a:spcBef>
            <a:spcAft>
              <a:spcPct val="35000"/>
            </a:spcAft>
            <a:buNone/>
          </a:pPr>
          <a:r>
            <a:rPr lang="en-US" sz="1900" kern="1200"/>
            <a:t>Enable</a:t>
          </a:r>
        </a:p>
      </dsp:txBody>
      <dsp:txXfrm>
        <a:off x="0" y="3954945"/>
        <a:ext cx="2103120" cy="932268"/>
      </dsp:txXfrm>
    </dsp:sp>
  </dsp:spTree>
</dsp:drawing>
</file>

<file path=ppt/diagrams/layout1.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eg>
</file>

<file path=ppt/media/image13.jpg>
</file>

<file path=ppt/media/image14.jpg>
</file>

<file path=ppt/media/image15.jpeg>
</file>

<file path=ppt/media/image16.jpeg>
</file>

<file path=ppt/media/image17.png>
</file>

<file path=ppt/media/image18.svg>
</file>

<file path=ppt/media/image2.jpg>
</file>

<file path=ppt/media/image3.jpg>
</file>

<file path=ppt/media/image4.jpg>
</file>

<file path=ppt/media/image5.jpeg>
</file>

<file path=ppt/media/image6.jpeg>
</file>

<file path=ppt/media/image7.jpe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5AF0A-6126-148B-C87C-1FBC7023F5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727CFD1A-E2EA-89E1-8058-E0772629B1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79133657-EEE9-A8F2-1FC0-E806AD1A3D92}"/>
              </a:ext>
            </a:extLst>
          </p:cNvPr>
          <p:cNvSpPr>
            <a:spLocks noGrp="1"/>
          </p:cNvSpPr>
          <p:nvPr>
            <p:ph type="dt" sz="half" idx="10"/>
          </p:nvPr>
        </p:nvSpPr>
        <p:spPr/>
        <p:txBody>
          <a:bodyPr/>
          <a:lstStyle/>
          <a:p>
            <a:fld id="{7E5D37E4-6685-4447-8317-F0058D5DDEF5}" type="datetimeFigureOut">
              <a:rPr lang="en-CA" smtClean="0"/>
              <a:t>2024-04-09</a:t>
            </a:fld>
            <a:endParaRPr lang="en-CA"/>
          </a:p>
        </p:txBody>
      </p:sp>
      <p:sp>
        <p:nvSpPr>
          <p:cNvPr id="5" name="Footer Placeholder 4">
            <a:extLst>
              <a:ext uri="{FF2B5EF4-FFF2-40B4-BE49-F238E27FC236}">
                <a16:creationId xmlns:a16="http://schemas.microsoft.com/office/drawing/2014/main" id="{5523BB4D-C97B-1D13-6B20-059CE7492CF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38193A4-2D2A-E7AC-1B98-986679FEC736}"/>
              </a:ext>
            </a:extLst>
          </p:cNvPr>
          <p:cNvSpPr>
            <a:spLocks noGrp="1"/>
          </p:cNvSpPr>
          <p:nvPr>
            <p:ph type="sldNum" sz="quarter" idx="12"/>
          </p:nvPr>
        </p:nvSpPr>
        <p:spPr/>
        <p:txBody>
          <a:bodyPr/>
          <a:lstStyle/>
          <a:p>
            <a:fld id="{5AF0201D-69E7-446E-A797-002833C2D2FD}" type="slidenum">
              <a:rPr lang="en-CA" smtClean="0"/>
              <a:t>‹#›</a:t>
            </a:fld>
            <a:endParaRPr lang="en-CA"/>
          </a:p>
        </p:txBody>
      </p:sp>
    </p:spTree>
    <p:extLst>
      <p:ext uri="{BB962C8B-B14F-4D97-AF65-F5344CB8AC3E}">
        <p14:creationId xmlns:p14="http://schemas.microsoft.com/office/powerpoint/2010/main" val="2466063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CF828-6BB6-BF79-22CD-0EB4230BA74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0972CCE8-3D3B-6412-380A-2805D3C574F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BCAD3A6-5A6B-DA66-04C3-941AB3E1A856}"/>
              </a:ext>
            </a:extLst>
          </p:cNvPr>
          <p:cNvSpPr>
            <a:spLocks noGrp="1"/>
          </p:cNvSpPr>
          <p:nvPr>
            <p:ph type="dt" sz="half" idx="10"/>
          </p:nvPr>
        </p:nvSpPr>
        <p:spPr/>
        <p:txBody>
          <a:bodyPr/>
          <a:lstStyle/>
          <a:p>
            <a:fld id="{7E5D37E4-6685-4447-8317-F0058D5DDEF5}" type="datetimeFigureOut">
              <a:rPr lang="en-CA" smtClean="0"/>
              <a:t>2024-04-09</a:t>
            </a:fld>
            <a:endParaRPr lang="en-CA"/>
          </a:p>
        </p:txBody>
      </p:sp>
      <p:sp>
        <p:nvSpPr>
          <p:cNvPr id="5" name="Footer Placeholder 4">
            <a:extLst>
              <a:ext uri="{FF2B5EF4-FFF2-40B4-BE49-F238E27FC236}">
                <a16:creationId xmlns:a16="http://schemas.microsoft.com/office/drawing/2014/main" id="{EAD54BD9-6FB3-D51B-468D-1AF7DC35312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A65AD74-6B70-D9AF-730F-C69C80B94513}"/>
              </a:ext>
            </a:extLst>
          </p:cNvPr>
          <p:cNvSpPr>
            <a:spLocks noGrp="1"/>
          </p:cNvSpPr>
          <p:nvPr>
            <p:ph type="sldNum" sz="quarter" idx="12"/>
          </p:nvPr>
        </p:nvSpPr>
        <p:spPr/>
        <p:txBody>
          <a:bodyPr/>
          <a:lstStyle/>
          <a:p>
            <a:fld id="{5AF0201D-69E7-446E-A797-002833C2D2FD}" type="slidenum">
              <a:rPr lang="en-CA" smtClean="0"/>
              <a:t>‹#›</a:t>
            </a:fld>
            <a:endParaRPr lang="en-CA"/>
          </a:p>
        </p:txBody>
      </p:sp>
    </p:spTree>
    <p:extLst>
      <p:ext uri="{BB962C8B-B14F-4D97-AF65-F5344CB8AC3E}">
        <p14:creationId xmlns:p14="http://schemas.microsoft.com/office/powerpoint/2010/main" val="25589903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68D1A5-9705-BD23-E0E1-B0B37066F80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14919663-2829-C7D4-6EC8-D0852B8ED9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71869ED-430E-0F0B-4A3D-39BA0952BC6F}"/>
              </a:ext>
            </a:extLst>
          </p:cNvPr>
          <p:cNvSpPr>
            <a:spLocks noGrp="1"/>
          </p:cNvSpPr>
          <p:nvPr>
            <p:ph type="dt" sz="half" idx="10"/>
          </p:nvPr>
        </p:nvSpPr>
        <p:spPr/>
        <p:txBody>
          <a:bodyPr/>
          <a:lstStyle/>
          <a:p>
            <a:fld id="{7E5D37E4-6685-4447-8317-F0058D5DDEF5}" type="datetimeFigureOut">
              <a:rPr lang="en-CA" smtClean="0"/>
              <a:t>2024-04-09</a:t>
            </a:fld>
            <a:endParaRPr lang="en-CA"/>
          </a:p>
        </p:txBody>
      </p:sp>
      <p:sp>
        <p:nvSpPr>
          <p:cNvPr id="5" name="Footer Placeholder 4">
            <a:extLst>
              <a:ext uri="{FF2B5EF4-FFF2-40B4-BE49-F238E27FC236}">
                <a16:creationId xmlns:a16="http://schemas.microsoft.com/office/drawing/2014/main" id="{47957BB1-D4A0-F3A8-EB51-2A796B36941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518AB94-F3CD-8746-9588-E43942E3A0DF}"/>
              </a:ext>
            </a:extLst>
          </p:cNvPr>
          <p:cNvSpPr>
            <a:spLocks noGrp="1"/>
          </p:cNvSpPr>
          <p:nvPr>
            <p:ph type="sldNum" sz="quarter" idx="12"/>
          </p:nvPr>
        </p:nvSpPr>
        <p:spPr/>
        <p:txBody>
          <a:bodyPr/>
          <a:lstStyle/>
          <a:p>
            <a:fld id="{5AF0201D-69E7-446E-A797-002833C2D2FD}" type="slidenum">
              <a:rPr lang="en-CA" smtClean="0"/>
              <a:t>‹#›</a:t>
            </a:fld>
            <a:endParaRPr lang="en-CA"/>
          </a:p>
        </p:txBody>
      </p:sp>
    </p:spTree>
    <p:extLst>
      <p:ext uri="{BB962C8B-B14F-4D97-AF65-F5344CB8AC3E}">
        <p14:creationId xmlns:p14="http://schemas.microsoft.com/office/powerpoint/2010/main" val="13915928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A9C76-2E7B-72CD-3073-429285B5BB3D}"/>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1E7E6E6-F910-48EB-0BB3-379B0F1BE3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C69E266-7744-E419-BC0B-1CAD2B1E4CB6}"/>
              </a:ext>
            </a:extLst>
          </p:cNvPr>
          <p:cNvSpPr>
            <a:spLocks noGrp="1"/>
          </p:cNvSpPr>
          <p:nvPr>
            <p:ph type="dt" sz="half" idx="10"/>
          </p:nvPr>
        </p:nvSpPr>
        <p:spPr/>
        <p:txBody>
          <a:bodyPr/>
          <a:lstStyle/>
          <a:p>
            <a:fld id="{7E5D37E4-6685-4447-8317-F0058D5DDEF5}" type="datetimeFigureOut">
              <a:rPr lang="en-CA" smtClean="0"/>
              <a:t>2024-04-09</a:t>
            </a:fld>
            <a:endParaRPr lang="en-CA"/>
          </a:p>
        </p:txBody>
      </p:sp>
      <p:sp>
        <p:nvSpPr>
          <p:cNvPr id="5" name="Footer Placeholder 4">
            <a:extLst>
              <a:ext uri="{FF2B5EF4-FFF2-40B4-BE49-F238E27FC236}">
                <a16:creationId xmlns:a16="http://schemas.microsoft.com/office/drawing/2014/main" id="{7F9B00C6-BEB3-EF6E-C225-1A4DF8B797E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CF124F9-9010-239A-AA14-4B337A529A1E}"/>
              </a:ext>
            </a:extLst>
          </p:cNvPr>
          <p:cNvSpPr>
            <a:spLocks noGrp="1"/>
          </p:cNvSpPr>
          <p:nvPr>
            <p:ph type="sldNum" sz="quarter" idx="12"/>
          </p:nvPr>
        </p:nvSpPr>
        <p:spPr/>
        <p:txBody>
          <a:bodyPr/>
          <a:lstStyle/>
          <a:p>
            <a:fld id="{5AF0201D-69E7-446E-A797-002833C2D2FD}" type="slidenum">
              <a:rPr lang="en-CA" smtClean="0"/>
              <a:t>‹#›</a:t>
            </a:fld>
            <a:endParaRPr lang="en-CA"/>
          </a:p>
        </p:txBody>
      </p:sp>
    </p:spTree>
    <p:extLst>
      <p:ext uri="{BB962C8B-B14F-4D97-AF65-F5344CB8AC3E}">
        <p14:creationId xmlns:p14="http://schemas.microsoft.com/office/powerpoint/2010/main" val="2089370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779C2-80B2-CB04-000A-714BB8D633C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7B79B1E0-C03A-FAFC-DB1B-DEB12C0242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54B2A16-4A90-957E-E65D-EA02CCFA0A0B}"/>
              </a:ext>
            </a:extLst>
          </p:cNvPr>
          <p:cNvSpPr>
            <a:spLocks noGrp="1"/>
          </p:cNvSpPr>
          <p:nvPr>
            <p:ph type="dt" sz="half" idx="10"/>
          </p:nvPr>
        </p:nvSpPr>
        <p:spPr/>
        <p:txBody>
          <a:bodyPr/>
          <a:lstStyle/>
          <a:p>
            <a:fld id="{7E5D37E4-6685-4447-8317-F0058D5DDEF5}" type="datetimeFigureOut">
              <a:rPr lang="en-CA" smtClean="0"/>
              <a:t>2024-04-09</a:t>
            </a:fld>
            <a:endParaRPr lang="en-CA"/>
          </a:p>
        </p:txBody>
      </p:sp>
      <p:sp>
        <p:nvSpPr>
          <p:cNvPr id="5" name="Footer Placeholder 4">
            <a:extLst>
              <a:ext uri="{FF2B5EF4-FFF2-40B4-BE49-F238E27FC236}">
                <a16:creationId xmlns:a16="http://schemas.microsoft.com/office/drawing/2014/main" id="{4F1BCF16-44B6-139C-4D76-459B912ED5E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F486DA7-04D9-1FE1-1B76-41F1C647EEA3}"/>
              </a:ext>
            </a:extLst>
          </p:cNvPr>
          <p:cNvSpPr>
            <a:spLocks noGrp="1"/>
          </p:cNvSpPr>
          <p:nvPr>
            <p:ph type="sldNum" sz="quarter" idx="12"/>
          </p:nvPr>
        </p:nvSpPr>
        <p:spPr/>
        <p:txBody>
          <a:bodyPr/>
          <a:lstStyle/>
          <a:p>
            <a:fld id="{5AF0201D-69E7-446E-A797-002833C2D2FD}" type="slidenum">
              <a:rPr lang="en-CA" smtClean="0"/>
              <a:t>‹#›</a:t>
            </a:fld>
            <a:endParaRPr lang="en-CA"/>
          </a:p>
        </p:txBody>
      </p:sp>
    </p:spTree>
    <p:extLst>
      <p:ext uri="{BB962C8B-B14F-4D97-AF65-F5344CB8AC3E}">
        <p14:creationId xmlns:p14="http://schemas.microsoft.com/office/powerpoint/2010/main" val="3377509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8ABAB-B9D4-674C-A306-EB9EFDECA9A2}"/>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DADDE01-4C1B-3D91-9276-8D9CE7A019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D404C5BD-83E8-AFF2-A5BB-51E73AF13FB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699867C0-9321-CDF9-E418-37B6CB676DD5}"/>
              </a:ext>
            </a:extLst>
          </p:cNvPr>
          <p:cNvSpPr>
            <a:spLocks noGrp="1"/>
          </p:cNvSpPr>
          <p:nvPr>
            <p:ph type="dt" sz="half" idx="10"/>
          </p:nvPr>
        </p:nvSpPr>
        <p:spPr/>
        <p:txBody>
          <a:bodyPr/>
          <a:lstStyle/>
          <a:p>
            <a:fld id="{7E5D37E4-6685-4447-8317-F0058D5DDEF5}" type="datetimeFigureOut">
              <a:rPr lang="en-CA" smtClean="0"/>
              <a:t>2024-04-09</a:t>
            </a:fld>
            <a:endParaRPr lang="en-CA"/>
          </a:p>
        </p:txBody>
      </p:sp>
      <p:sp>
        <p:nvSpPr>
          <p:cNvPr id="6" name="Footer Placeholder 5">
            <a:extLst>
              <a:ext uri="{FF2B5EF4-FFF2-40B4-BE49-F238E27FC236}">
                <a16:creationId xmlns:a16="http://schemas.microsoft.com/office/drawing/2014/main" id="{B8D53E56-4096-9DE9-700E-C5647728612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D76D508-4167-59F1-8B94-F679947CD13D}"/>
              </a:ext>
            </a:extLst>
          </p:cNvPr>
          <p:cNvSpPr>
            <a:spLocks noGrp="1"/>
          </p:cNvSpPr>
          <p:nvPr>
            <p:ph type="sldNum" sz="quarter" idx="12"/>
          </p:nvPr>
        </p:nvSpPr>
        <p:spPr/>
        <p:txBody>
          <a:bodyPr/>
          <a:lstStyle/>
          <a:p>
            <a:fld id="{5AF0201D-69E7-446E-A797-002833C2D2FD}" type="slidenum">
              <a:rPr lang="en-CA" smtClean="0"/>
              <a:t>‹#›</a:t>
            </a:fld>
            <a:endParaRPr lang="en-CA"/>
          </a:p>
        </p:txBody>
      </p:sp>
    </p:spTree>
    <p:extLst>
      <p:ext uri="{BB962C8B-B14F-4D97-AF65-F5344CB8AC3E}">
        <p14:creationId xmlns:p14="http://schemas.microsoft.com/office/powerpoint/2010/main" val="1362499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5668D-7762-A34D-DEAA-9B00A9666DF6}"/>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6FFF7618-03A4-EF9F-7AFB-F46791D81A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F05BC33-4FE4-6E8D-5934-D111397F13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2D683C6A-C226-98F5-3A1A-7682CA52F0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EF7E979-29BA-525D-CC31-844E9BED4B7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B7F67419-4D54-BB0C-5BC7-18701F39AC8F}"/>
              </a:ext>
            </a:extLst>
          </p:cNvPr>
          <p:cNvSpPr>
            <a:spLocks noGrp="1"/>
          </p:cNvSpPr>
          <p:nvPr>
            <p:ph type="dt" sz="half" idx="10"/>
          </p:nvPr>
        </p:nvSpPr>
        <p:spPr/>
        <p:txBody>
          <a:bodyPr/>
          <a:lstStyle/>
          <a:p>
            <a:fld id="{7E5D37E4-6685-4447-8317-F0058D5DDEF5}" type="datetimeFigureOut">
              <a:rPr lang="en-CA" smtClean="0"/>
              <a:t>2024-04-09</a:t>
            </a:fld>
            <a:endParaRPr lang="en-CA"/>
          </a:p>
        </p:txBody>
      </p:sp>
      <p:sp>
        <p:nvSpPr>
          <p:cNvPr id="8" name="Footer Placeholder 7">
            <a:extLst>
              <a:ext uri="{FF2B5EF4-FFF2-40B4-BE49-F238E27FC236}">
                <a16:creationId xmlns:a16="http://schemas.microsoft.com/office/drawing/2014/main" id="{F5936DBC-B454-16A3-E145-1DC8C1787821}"/>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239DC29D-33FD-FFB5-5341-6DC1C69422F3}"/>
              </a:ext>
            </a:extLst>
          </p:cNvPr>
          <p:cNvSpPr>
            <a:spLocks noGrp="1"/>
          </p:cNvSpPr>
          <p:nvPr>
            <p:ph type="sldNum" sz="quarter" idx="12"/>
          </p:nvPr>
        </p:nvSpPr>
        <p:spPr/>
        <p:txBody>
          <a:bodyPr/>
          <a:lstStyle/>
          <a:p>
            <a:fld id="{5AF0201D-69E7-446E-A797-002833C2D2FD}" type="slidenum">
              <a:rPr lang="en-CA" smtClean="0"/>
              <a:t>‹#›</a:t>
            </a:fld>
            <a:endParaRPr lang="en-CA"/>
          </a:p>
        </p:txBody>
      </p:sp>
    </p:spTree>
    <p:extLst>
      <p:ext uri="{BB962C8B-B14F-4D97-AF65-F5344CB8AC3E}">
        <p14:creationId xmlns:p14="http://schemas.microsoft.com/office/powerpoint/2010/main" val="4197944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814F3-454C-0157-9242-4222E2F7175C}"/>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83D8A36F-46A7-CBE6-5758-AE5A8B6C91D8}"/>
              </a:ext>
            </a:extLst>
          </p:cNvPr>
          <p:cNvSpPr>
            <a:spLocks noGrp="1"/>
          </p:cNvSpPr>
          <p:nvPr>
            <p:ph type="dt" sz="half" idx="10"/>
          </p:nvPr>
        </p:nvSpPr>
        <p:spPr/>
        <p:txBody>
          <a:bodyPr/>
          <a:lstStyle/>
          <a:p>
            <a:fld id="{7E5D37E4-6685-4447-8317-F0058D5DDEF5}" type="datetimeFigureOut">
              <a:rPr lang="en-CA" smtClean="0"/>
              <a:t>2024-04-09</a:t>
            </a:fld>
            <a:endParaRPr lang="en-CA"/>
          </a:p>
        </p:txBody>
      </p:sp>
      <p:sp>
        <p:nvSpPr>
          <p:cNvPr id="4" name="Footer Placeholder 3">
            <a:extLst>
              <a:ext uri="{FF2B5EF4-FFF2-40B4-BE49-F238E27FC236}">
                <a16:creationId xmlns:a16="http://schemas.microsoft.com/office/drawing/2014/main" id="{5AB48CC9-4795-9683-1EBE-00444F1E32A6}"/>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A69308DE-3F46-8C66-882F-41F0DFDB9AF8}"/>
              </a:ext>
            </a:extLst>
          </p:cNvPr>
          <p:cNvSpPr>
            <a:spLocks noGrp="1"/>
          </p:cNvSpPr>
          <p:nvPr>
            <p:ph type="sldNum" sz="quarter" idx="12"/>
          </p:nvPr>
        </p:nvSpPr>
        <p:spPr/>
        <p:txBody>
          <a:bodyPr/>
          <a:lstStyle/>
          <a:p>
            <a:fld id="{5AF0201D-69E7-446E-A797-002833C2D2FD}" type="slidenum">
              <a:rPr lang="en-CA" smtClean="0"/>
              <a:t>‹#›</a:t>
            </a:fld>
            <a:endParaRPr lang="en-CA"/>
          </a:p>
        </p:txBody>
      </p:sp>
    </p:spTree>
    <p:extLst>
      <p:ext uri="{BB962C8B-B14F-4D97-AF65-F5344CB8AC3E}">
        <p14:creationId xmlns:p14="http://schemas.microsoft.com/office/powerpoint/2010/main" val="216346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795553-658E-16B9-1579-F346C0A64B3C}"/>
              </a:ext>
            </a:extLst>
          </p:cNvPr>
          <p:cNvSpPr>
            <a:spLocks noGrp="1"/>
          </p:cNvSpPr>
          <p:nvPr>
            <p:ph type="dt" sz="half" idx="10"/>
          </p:nvPr>
        </p:nvSpPr>
        <p:spPr/>
        <p:txBody>
          <a:bodyPr/>
          <a:lstStyle/>
          <a:p>
            <a:fld id="{7E5D37E4-6685-4447-8317-F0058D5DDEF5}" type="datetimeFigureOut">
              <a:rPr lang="en-CA" smtClean="0"/>
              <a:t>2024-04-09</a:t>
            </a:fld>
            <a:endParaRPr lang="en-CA"/>
          </a:p>
        </p:txBody>
      </p:sp>
      <p:sp>
        <p:nvSpPr>
          <p:cNvPr id="3" name="Footer Placeholder 2">
            <a:extLst>
              <a:ext uri="{FF2B5EF4-FFF2-40B4-BE49-F238E27FC236}">
                <a16:creationId xmlns:a16="http://schemas.microsoft.com/office/drawing/2014/main" id="{988EC483-6F38-1FD4-40C3-C4A1E973F9DE}"/>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DDECF80B-6E4F-15AE-06E1-08D77C921834}"/>
              </a:ext>
            </a:extLst>
          </p:cNvPr>
          <p:cNvSpPr>
            <a:spLocks noGrp="1"/>
          </p:cNvSpPr>
          <p:nvPr>
            <p:ph type="sldNum" sz="quarter" idx="12"/>
          </p:nvPr>
        </p:nvSpPr>
        <p:spPr/>
        <p:txBody>
          <a:bodyPr/>
          <a:lstStyle/>
          <a:p>
            <a:fld id="{5AF0201D-69E7-446E-A797-002833C2D2FD}" type="slidenum">
              <a:rPr lang="en-CA" smtClean="0"/>
              <a:t>‹#›</a:t>
            </a:fld>
            <a:endParaRPr lang="en-CA"/>
          </a:p>
        </p:txBody>
      </p:sp>
    </p:spTree>
    <p:extLst>
      <p:ext uri="{BB962C8B-B14F-4D97-AF65-F5344CB8AC3E}">
        <p14:creationId xmlns:p14="http://schemas.microsoft.com/office/powerpoint/2010/main" val="2604629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F803D-A946-842A-52D3-99A94A01F8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95C56523-DF53-9594-1141-00EADA539A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656F9729-0935-BB02-2B1E-EA8D1622D7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52418D-03C7-A26A-26BD-4748CEC626C4}"/>
              </a:ext>
            </a:extLst>
          </p:cNvPr>
          <p:cNvSpPr>
            <a:spLocks noGrp="1"/>
          </p:cNvSpPr>
          <p:nvPr>
            <p:ph type="dt" sz="half" idx="10"/>
          </p:nvPr>
        </p:nvSpPr>
        <p:spPr/>
        <p:txBody>
          <a:bodyPr/>
          <a:lstStyle/>
          <a:p>
            <a:fld id="{7E5D37E4-6685-4447-8317-F0058D5DDEF5}" type="datetimeFigureOut">
              <a:rPr lang="en-CA" smtClean="0"/>
              <a:t>2024-04-09</a:t>
            </a:fld>
            <a:endParaRPr lang="en-CA"/>
          </a:p>
        </p:txBody>
      </p:sp>
      <p:sp>
        <p:nvSpPr>
          <p:cNvPr id="6" name="Footer Placeholder 5">
            <a:extLst>
              <a:ext uri="{FF2B5EF4-FFF2-40B4-BE49-F238E27FC236}">
                <a16:creationId xmlns:a16="http://schemas.microsoft.com/office/drawing/2014/main" id="{D11EB727-A7A4-D816-F4A9-8CF459DB61D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C160B8F-ED0F-A213-7108-34E68A720608}"/>
              </a:ext>
            </a:extLst>
          </p:cNvPr>
          <p:cNvSpPr>
            <a:spLocks noGrp="1"/>
          </p:cNvSpPr>
          <p:nvPr>
            <p:ph type="sldNum" sz="quarter" idx="12"/>
          </p:nvPr>
        </p:nvSpPr>
        <p:spPr/>
        <p:txBody>
          <a:bodyPr/>
          <a:lstStyle/>
          <a:p>
            <a:fld id="{5AF0201D-69E7-446E-A797-002833C2D2FD}" type="slidenum">
              <a:rPr lang="en-CA" smtClean="0"/>
              <a:t>‹#›</a:t>
            </a:fld>
            <a:endParaRPr lang="en-CA"/>
          </a:p>
        </p:txBody>
      </p:sp>
    </p:spTree>
    <p:extLst>
      <p:ext uri="{BB962C8B-B14F-4D97-AF65-F5344CB8AC3E}">
        <p14:creationId xmlns:p14="http://schemas.microsoft.com/office/powerpoint/2010/main" val="40147554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8252C-2807-8B52-E84D-252EF8C8B8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FF1ADA65-D9E7-4073-3C67-36AAB2FB74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D96DDD87-49A5-15DB-7AA5-AD4EDE1A86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2BD2FC-AA21-05DE-7D38-2AA0E9DDF92E}"/>
              </a:ext>
            </a:extLst>
          </p:cNvPr>
          <p:cNvSpPr>
            <a:spLocks noGrp="1"/>
          </p:cNvSpPr>
          <p:nvPr>
            <p:ph type="dt" sz="half" idx="10"/>
          </p:nvPr>
        </p:nvSpPr>
        <p:spPr/>
        <p:txBody>
          <a:bodyPr/>
          <a:lstStyle/>
          <a:p>
            <a:fld id="{7E5D37E4-6685-4447-8317-F0058D5DDEF5}" type="datetimeFigureOut">
              <a:rPr lang="en-CA" smtClean="0"/>
              <a:t>2024-04-09</a:t>
            </a:fld>
            <a:endParaRPr lang="en-CA"/>
          </a:p>
        </p:txBody>
      </p:sp>
      <p:sp>
        <p:nvSpPr>
          <p:cNvPr id="6" name="Footer Placeholder 5">
            <a:extLst>
              <a:ext uri="{FF2B5EF4-FFF2-40B4-BE49-F238E27FC236}">
                <a16:creationId xmlns:a16="http://schemas.microsoft.com/office/drawing/2014/main" id="{B9FE96A3-0BEF-76B5-77A4-7AEC09455A4C}"/>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ED272A16-1AE8-5B50-38F4-E058AAA09A37}"/>
              </a:ext>
            </a:extLst>
          </p:cNvPr>
          <p:cNvSpPr>
            <a:spLocks noGrp="1"/>
          </p:cNvSpPr>
          <p:nvPr>
            <p:ph type="sldNum" sz="quarter" idx="12"/>
          </p:nvPr>
        </p:nvSpPr>
        <p:spPr/>
        <p:txBody>
          <a:bodyPr/>
          <a:lstStyle/>
          <a:p>
            <a:fld id="{5AF0201D-69E7-446E-A797-002833C2D2FD}" type="slidenum">
              <a:rPr lang="en-CA" smtClean="0"/>
              <a:t>‹#›</a:t>
            </a:fld>
            <a:endParaRPr lang="en-CA"/>
          </a:p>
        </p:txBody>
      </p:sp>
    </p:spTree>
    <p:extLst>
      <p:ext uri="{BB962C8B-B14F-4D97-AF65-F5344CB8AC3E}">
        <p14:creationId xmlns:p14="http://schemas.microsoft.com/office/powerpoint/2010/main" val="474036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09BC06-0A1B-F547-F919-3675096B52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609EA1E-7A35-509F-5DA0-C50911514F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4E4585A-9101-F9F3-847F-9C9BF433A1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5D37E4-6685-4447-8317-F0058D5DDEF5}" type="datetimeFigureOut">
              <a:rPr lang="en-CA" smtClean="0"/>
              <a:t>2024-04-09</a:t>
            </a:fld>
            <a:endParaRPr lang="en-CA"/>
          </a:p>
        </p:txBody>
      </p:sp>
      <p:sp>
        <p:nvSpPr>
          <p:cNvPr id="5" name="Footer Placeholder 4">
            <a:extLst>
              <a:ext uri="{FF2B5EF4-FFF2-40B4-BE49-F238E27FC236}">
                <a16:creationId xmlns:a16="http://schemas.microsoft.com/office/drawing/2014/main" id="{154A909E-11CE-E941-3FDF-FEF78C31DD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574064B8-2CFD-7EAB-D7D6-9D3A6972F7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F0201D-69E7-446E-A797-002833C2D2FD}" type="slidenum">
              <a:rPr lang="en-CA" smtClean="0"/>
              <a:t>‹#›</a:t>
            </a:fld>
            <a:endParaRPr lang="en-CA"/>
          </a:p>
        </p:txBody>
      </p:sp>
    </p:spTree>
    <p:extLst>
      <p:ext uri="{BB962C8B-B14F-4D97-AF65-F5344CB8AC3E}">
        <p14:creationId xmlns:p14="http://schemas.microsoft.com/office/powerpoint/2010/main" val="38255035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datasets/sahilnbajaj/loans-data"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descr="Magnifying glass showing decling performance">
            <a:extLst>
              <a:ext uri="{FF2B5EF4-FFF2-40B4-BE49-F238E27FC236}">
                <a16:creationId xmlns:a16="http://schemas.microsoft.com/office/drawing/2014/main" id="{F2BAD2BB-9DBF-87F8-7DD2-8EB34FBD29E4}"/>
              </a:ext>
            </a:extLst>
          </p:cNvPr>
          <p:cNvPicPr>
            <a:picLocks noChangeAspect="1"/>
          </p:cNvPicPr>
          <p:nvPr/>
        </p:nvPicPr>
        <p:blipFill rotWithShape="1">
          <a:blip r:embed="rId2"/>
          <a:srcRect r="15627" b="-1"/>
          <a:stretch/>
        </p:blipFill>
        <p:spPr>
          <a:xfrm>
            <a:off x="3523488" y="10"/>
            <a:ext cx="8668512" cy="6857990"/>
          </a:xfrm>
          <a:prstGeom prst="rect">
            <a:avLst/>
          </a:prstGeom>
        </p:spPr>
      </p:pic>
      <p:sp>
        <p:nvSpPr>
          <p:cNvPr id="44" name="Rectangle 4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9E7D9-549F-B725-0BF1-8FC9D981DB9F}"/>
              </a:ext>
            </a:extLst>
          </p:cNvPr>
          <p:cNvSpPr>
            <a:spLocks noGrp="1"/>
          </p:cNvSpPr>
          <p:nvPr>
            <p:ph type="ctrTitle"/>
          </p:nvPr>
        </p:nvSpPr>
        <p:spPr>
          <a:xfrm>
            <a:off x="458169" y="709013"/>
            <a:ext cx="4023360" cy="3204134"/>
          </a:xfrm>
        </p:spPr>
        <p:txBody>
          <a:bodyPr anchor="b">
            <a:normAutofit fontScale="90000"/>
          </a:bodyPr>
          <a:lstStyle/>
          <a:p>
            <a:pPr algn="l"/>
            <a:r>
              <a:rPr lang="en-US" sz="4800" b="1" dirty="0">
                <a:solidFill>
                  <a:schemeClr val="bg1"/>
                </a:solidFill>
                <a:latin typeface="Times New Roman" panose="02020603050405020304" pitchFamily="18" charset="0"/>
                <a:cs typeface="Times New Roman" panose="02020603050405020304" pitchFamily="18" charset="0"/>
              </a:rPr>
              <a:t>Analyzing Lending Finances</a:t>
            </a:r>
            <a:br>
              <a:rPr lang="en-US" sz="4800" dirty="0">
                <a:solidFill>
                  <a:schemeClr val="bg1"/>
                </a:solidFill>
                <a:latin typeface="Times New Roman" panose="02020603050405020304" pitchFamily="18" charset="0"/>
                <a:cs typeface="Times New Roman" panose="02020603050405020304" pitchFamily="18" charset="0"/>
              </a:rPr>
            </a:br>
            <a:br>
              <a:rPr lang="en-US" sz="4800" dirty="0">
                <a:solidFill>
                  <a:schemeClr val="bg1"/>
                </a:solidFill>
                <a:latin typeface="Times New Roman" panose="02020603050405020304" pitchFamily="18" charset="0"/>
                <a:cs typeface="Times New Roman" panose="02020603050405020304" pitchFamily="18" charset="0"/>
              </a:rPr>
            </a:br>
            <a:r>
              <a:rPr lang="en-US" sz="4800" b="1" dirty="0">
                <a:solidFill>
                  <a:schemeClr val="bg1"/>
                </a:solidFill>
                <a:latin typeface="Times New Roman" panose="02020603050405020304" pitchFamily="18" charset="0"/>
                <a:cs typeface="Times New Roman" panose="02020603050405020304" pitchFamily="18" charset="0"/>
              </a:rPr>
              <a:t>Group – 5 </a:t>
            </a:r>
            <a:endParaRPr lang="en-CA" sz="4800" b="1" dirty="0">
              <a:solidFill>
                <a:schemeClr val="bg1"/>
              </a:solidFill>
              <a:latin typeface="Times New Roman" panose="02020603050405020304" pitchFamily="18" charset="0"/>
              <a:cs typeface="Times New Roman" panose="02020603050405020304" pitchFamily="18" charset="0"/>
            </a:endParaRPr>
          </a:p>
        </p:txBody>
      </p:sp>
      <p:sp>
        <p:nvSpPr>
          <p:cNvPr id="45" name="Rectangle 4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1" name="Rectangle 4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A85E706C-9F28-A5EF-9270-DE65C53E41B1}"/>
              </a:ext>
            </a:extLst>
          </p:cNvPr>
          <p:cNvSpPr txBox="1"/>
          <p:nvPr/>
        </p:nvSpPr>
        <p:spPr>
          <a:xfrm>
            <a:off x="458169" y="4280676"/>
            <a:ext cx="4320844" cy="1600566"/>
          </a:xfrm>
          <a:prstGeom prst="rect">
            <a:avLst/>
          </a:prstGeom>
          <a:noFill/>
        </p:spPr>
        <p:txBody>
          <a:bodyPr wrap="square" rtlCol="0">
            <a:spAutoFit/>
          </a:bodyPr>
          <a:lstStyle/>
          <a:p>
            <a:pPr algn="l">
              <a:lnSpc>
                <a:spcPct val="110000"/>
              </a:lnSpc>
            </a:pPr>
            <a:r>
              <a:rPr lang="en-US" sz="1800" dirty="0">
                <a:solidFill>
                  <a:schemeClr val="bg1"/>
                </a:solidFill>
                <a:latin typeface="Times New Roman" panose="02020603050405020304" pitchFamily="18" charset="0"/>
                <a:cs typeface="Times New Roman" panose="02020603050405020304" pitchFamily="18" charset="0"/>
              </a:rPr>
              <a:t>Kashish Sunil Shah (200545460)</a:t>
            </a:r>
            <a:br>
              <a:rPr lang="en-US" sz="1800" dirty="0">
                <a:solidFill>
                  <a:schemeClr val="bg1"/>
                </a:solidFill>
                <a:latin typeface="Times New Roman" panose="02020603050405020304" pitchFamily="18" charset="0"/>
                <a:cs typeface="Times New Roman" panose="02020603050405020304" pitchFamily="18" charset="0"/>
              </a:rPr>
            </a:br>
            <a:r>
              <a:rPr lang="en-US" sz="1800" dirty="0">
                <a:solidFill>
                  <a:schemeClr val="bg1"/>
                </a:solidFill>
                <a:latin typeface="Times New Roman" panose="02020603050405020304" pitchFamily="18" charset="0"/>
                <a:cs typeface="Times New Roman" panose="02020603050405020304" pitchFamily="18" charset="0"/>
              </a:rPr>
              <a:t>Abdirahman Ahmed Ali (200579531)</a:t>
            </a:r>
            <a:br>
              <a:rPr lang="en-US" sz="1800" dirty="0">
                <a:solidFill>
                  <a:schemeClr val="bg1"/>
                </a:solidFill>
                <a:latin typeface="Times New Roman" panose="02020603050405020304" pitchFamily="18" charset="0"/>
                <a:cs typeface="Times New Roman" panose="02020603050405020304" pitchFamily="18" charset="0"/>
              </a:rPr>
            </a:br>
            <a:r>
              <a:rPr lang="en-US" sz="1800" dirty="0">
                <a:solidFill>
                  <a:schemeClr val="bg1"/>
                </a:solidFill>
                <a:latin typeface="Times New Roman" panose="02020603050405020304" pitchFamily="18" charset="0"/>
                <a:cs typeface="Times New Roman" panose="02020603050405020304" pitchFamily="18" charset="0"/>
              </a:rPr>
              <a:t>Shishir </a:t>
            </a:r>
            <a:r>
              <a:rPr lang="en-US" sz="1800" dirty="0" err="1">
                <a:solidFill>
                  <a:schemeClr val="bg1"/>
                </a:solidFill>
                <a:latin typeface="Times New Roman" panose="02020603050405020304" pitchFamily="18" charset="0"/>
                <a:cs typeface="Times New Roman" panose="02020603050405020304" pitchFamily="18" charset="0"/>
              </a:rPr>
              <a:t>Aryal</a:t>
            </a:r>
            <a:r>
              <a:rPr lang="en-US" sz="1800" dirty="0">
                <a:solidFill>
                  <a:schemeClr val="bg1"/>
                </a:solidFill>
                <a:latin typeface="Times New Roman" panose="02020603050405020304" pitchFamily="18" charset="0"/>
                <a:cs typeface="Times New Roman" panose="02020603050405020304" pitchFamily="18" charset="0"/>
              </a:rPr>
              <a:t> (200582212)</a:t>
            </a:r>
          </a:p>
          <a:p>
            <a:pPr algn="l">
              <a:lnSpc>
                <a:spcPct val="110000"/>
              </a:lnSpc>
            </a:pPr>
            <a:r>
              <a:rPr lang="en-US" sz="1800" dirty="0">
                <a:solidFill>
                  <a:schemeClr val="bg1"/>
                </a:solidFill>
                <a:latin typeface="Times New Roman" panose="02020603050405020304" pitchFamily="18" charset="0"/>
                <a:cs typeface="Times New Roman" panose="02020603050405020304" pitchFamily="18" charset="0"/>
              </a:rPr>
              <a:t>Praveen Chaudhary (200581245)</a:t>
            </a:r>
            <a:br>
              <a:rPr lang="en-US" sz="1800" dirty="0">
                <a:solidFill>
                  <a:schemeClr val="bg1"/>
                </a:solidFill>
                <a:latin typeface="Times New Roman" panose="02020603050405020304" pitchFamily="18" charset="0"/>
                <a:cs typeface="Times New Roman" panose="02020603050405020304" pitchFamily="18" charset="0"/>
              </a:rPr>
            </a:br>
            <a:endParaRPr lang="en-CA" sz="1800" dirty="0">
              <a:solidFill>
                <a:schemeClr val="bg1"/>
              </a:solidFill>
            </a:endParaRPr>
          </a:p>
        </p:txBody>
      </p:sp>
    </p:spTree>
    <p:extLst>
      <p:ext uri="{BB962C8B-B14F-4D97-AF65-F5344CB8AC3E}">
        <p14:creationId xmlns:p14="http://schemas.microsoft.com/office/powerpoint/2010/main" val="22597875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D75B97-1D3B-17A3-7662-A66C52159B9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600" b="1" dirty="0">
                <a:solidFill>
                  <a:schemeClr val="bg1"/>
                </a:solidFill>
                <a:latin typeface="Times New Roman" panose="02020603050405020304" pitchFamily="18" charset="0"/>
                <a:cs typeface="Times New Roman" panose="02020603050405020304" pitchFamily="18" charset="0"/>
              </a:rPr>
              <a:t>Codes to Generate Graph</a:t>
            </a:r>
          </a:p>
        </p:txBody>
      </p:sp>
      <p:pic>
        <p:nvPicPr>
          <p:cNvPr id="7" name="Content Placeholder 6" descr="A screenshot of a computer program&#10;&#10;Description automatically generated">
            <a:extLst>
              <a:ext uri="{FF2B5EF4-FFF2-40B4-BE49-F238E27FC236}">
                <a16:creationId xmlns:a16="http://schemas.microsoft.com/office/drawing/2014/main" id="{9733CCFD-B629-5E7F-8766-DC886918034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60352" y="1240819"/>
            <a:ext cx="6871296" cy="5784509"/>
          </a:xfrm>
        </p:spPr>
      </p:pic>
    </p:spTree>
    <p:extLst>
      <p:ext uri="{BB962C8B-B14F-4D97-AF65-F5344CB8AC3E}">
        <p14:creationId xmlns:p14="http://schemas.microsoft.com/office/powerpoint/2010/main" val="3344641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3D Hologram from iPad">
            <a:extLst>
              <a:ext uri="{FF2B5EF4-FFF2-40B4-BE49-F238E27FC236}">
                <a16:creationId xmlns:a16="http://schemas.microsoft.com/office/drawing/2014/main" id="{89E90C24-40E5-E28F-BF3B-0BF75AAAFCE8}"/>
              </a:ext>
            </a:extLst>
          </p:cNvPr>
          <p:cNvPicPr>
            <a:picLocks noChangeAspect="1"/>
          </p:cNvPicPr>
          <p:nvPr/>
        </p:nvPicPr>
        <p:blipFill rotWithShape="1">
          <a:blip r:embed="rId2">
            <a:alphaModFix amt="50000"/>
          </a:blip>
          <a:srcRect t="7279" b="8451"/>
          <a:stretch/>
        </p:blipFill>
        <p:spPr>
          <a:xfrm>
            <a:off x="20" y="1"/>
            <a:ext cx="12191980" cy="6857999"/>
          </a:xfrm>
          <a:prstGeom prst="rect">
            <a:avLst/>
          </a:prstGeom>
        </p:spPr>
      </p:pic>
      <p:sp>
        <p:nvSpPr>
          <p:cNvPr id="2" name="Title 1">
            <a:extLst>
              <a:ext uri="{FF2B5EF4-FFF2-40B4-BE49-F238E27FC236}">
                <a16:creationId xmlns:a16="http://schemas.microsoft.com/office/drawing/2014/main" id="{B3901B48-9A77-832A-AC48-C7B87861776F}"/>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b="1" dirty="0">
                <a:latin typeface="Times New Roman" panose="02020603050405020304" pitchFamily="18" charset="0"/>
                <a:cs typeface="Times New Roman" panose="02020603050405020304" pitchFamily="18" charset="0"/>
              </a:rPr>
              <a:t>Application Running on Local Host</a:t>
            </a:r>
          </a:p>
        </p:txBody>
      </p:sp>
    </p:spTree>
    <p:extLst>
      <p:ext uri="{BB962C8B-B14F-4D97-AF65-F5344CB8AC3E}">
        <p14:creationId xmlns:p14="http://schemas.microsoft.com/office/powerpoint/2010/main" val="234696625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16A554-CC00-DF25-D69A-8B263DFCBA20}"/>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Displaying Dataset using Localhost (port 8052)</a:t>
            </a:r>
          </a:p>
        </p:txBody>
      </p:sp>
      <p:pic>
        <p:nvPicPr>
          <p:cNvPr id="5" name="Content Placeholder 4" descr="A screenshot of a computer&#10;&#10;Description automatically generated">
            <a:extLst>
              <a:ext uri="{FF2B5EF4-FFF2-40B4-BE49-F238E27FC236}">
                <a16:creationId xmlns:a16="http://schemas.microsoft.com/office/drawing/2014/main" id="{6219C808-3E19-8C33-70A0-E5D29DC409B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87962" y="1675227"/>
            <a:ext cx="8616076" cy="4394199"/>
          </a:xfrm>
          <a:prstGeom prst="rect">
            <a:avLst/>
          </a:prstGeom>
        </p:spPr>
      </p:pic>
    </p:spTree>
    <p:extLst>
      <p:ext uri="{BB962C8B-B14F-4D97-AF65-F5344CB8AC3E}">
        <p14:creationId xmlns:p14="http://schemas.microsoft.com/office/powerpoint/2010/main" val="1878421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BBA4C0-2331-9C06-65A7-177D6117FA06}"/>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Data Visualization using localhost (port 8050)</a:t>
            </a:r>
          </a:p>
        </p:txBody>
      </p:sp>
      <p:pic>
        <p:nvPicPr>
          <p:cNvPr id="5" name="Content Placeholder 4" descr="A graph with green lines&#10;&#10;Description automatically generated">
            <a:extLst>
              <a:ext uri="{FF2B5EF4-FFF2-40B4-BE49-F238E27FC236}">
                <a16:creationId xmlns:a16="http://schemas.microsoft.com/office/drawing/2014/main" id="{B35CF79E-28F6-9698-9D69-696E56F200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467" y="2427405"/>
            <a:ext cx="10905066" cy="2889842"/>
          </a:xfrm>
          <a:prstGeom prst="rect">
            <a:avLst/>
          </a:prstGeom>
        </p:spPr>
      </p:pic>
    </p:spTree>
    <p:extLst>
      <p:ext uri="{BB962C8B-B14F-4D97-AF65-F5344CB8AC3E}">
        <p14:creationId xmlns:p14="http://schemas.microsoft.com/office/powerpoint/2010/main" val="2231856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Laboratory microscope">
            <a:extLst>
              <a:ext uri="{FF2B5EF4-FFF2-40B4-BE49-F238E27FC236}">
                <a16:creationId xmlns:a16="http://schemas.microsoft.com/office/drawing/2014/main" id="{9E9404F8-6EA8-6CCA-AC88-C7836B7FE866}"/>
              </a:ext>
            </a:extLst>
          </p:cNvPr>
          <p:cNvPicPr>
            <a:picLocks noChangeAspect="1"/>
          </p:cNvPicPr>
          <p:nvPr/>
        </p:nvPicPr>
        <p:blipFill rotWithShape="1">
          <a:blip r:embed="rId2"/>
          <a:srcRect l="3184" r="-1" b="-1"/>
          <a:stretch/>
        </p:blipFill>
        <p:spPr>
          <a:xfrm>
            <a:off x="20" y="10"/>
            <a:ext cx="9947062" cy="6857990"/>
          </a:xfrm>
          <a:prstGeom prst="rect">
            <a:avLst/>
          </a:prstGeom>
        </p:spPr>
      </p:pic>
      <p:sp>
        <p:nvSpPr>
          <p:cNvPr id="16" name="Freeform: Shape 15">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17" name="Freeform: Shape 16">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18" name="Freeform: Shape 17">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extBox 1">
            <a:extLst>
              <a:ext uri="{FF2B5EF4-FFF2-40B4-BE49-F238E27FC236}">
                <a16:creationId xmlns:a16="http://schemas.microsoft.com/office/drawing/2014/main" id="{369DCF5C-772F-75BF-87E8-CA90450EFE92}"/>
              </a:ext>
            </a:extLst>
          </p:cNvPr>
          <p:cNvSpPr txBox="1"/>
          <p:nvPr/>
        </p:nvSpPr>
        <p:spPr>
          <a:xfrm>
            <a:off x="8046719" y="2722729"/>
            <a:ext cx="3633747" cy="2700062"/>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4400" dirty="0">
                <a:latin typeface="Amasis MT Pro Black" panose="020F0502020204030204" pitchFamily="18" charset="0"/>
              </a:rPr>
              <a:t>SWOT ANALYSIS</a:t>
            </a:r>
          </a:p>
        </p:txBody>
      </p:sp>
    </p:spTree>
    <p:extLst>
      <p:ext uri="{BB962C8B-B14F-4D97-AF65-F5344CB8AC3E}">
        <p14:creationId xmlns:p14="http://schemas.microsoft.com/office/powerpoint/2010/main" val="1156639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4B2AE301-8298-47C2-81FA-781BA50D99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24" name="Group 23">
              <a:extLst>
                <a:ext uri="{FF2B5EF4-FFF2-40B4-BE49-F238E27FC236}">
                  <a16:creationId xmlns:a16="http://schemas.microsoft.com/office/drawing/2014/main" id="{68DBE596-692C-4777-8933-9D5BB8533B3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28" name="Freeform: Shape 27">
                <a:extLst>
                  <a:ext uri="{FF2B5EF4-FFF2-40B4-BE49-F238E27FC236}">
                    <a16:creationId xmlns:a16="http://schemas.microsoft.com/office/drawing/2014/main" id="{9C38783D-8606-4709-8C6F-69DE0EF816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Shape 28">
                <a:extLst>
                  <a:ext uri="{FF2B5EF4-FFF2-40B4-BE49-F238E27FC236}">
                    <a16:creationId xmlns:a16="http://schemas.microsoft.com/office/drawing/2014/main" id="{665A2D8C-561A-4347-88E9-4D84CF7CA9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5" name="Group 24">
              <a:extLst>
                <a:ext uri="{FF2B5EF4-FFF2-40B4-BE49-F238E27FC236}">
                  <a16:creationId xmlns:a16="http://schemas.microsoft.com/office/drawing/2014/main" id="{77CB8EFE-31DC-44A2-A07E-FD84E8DA3E2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26" name="Freeform: Shape 25">
                <a:extLst>
                  <a:ext uri="{FF2B5EF4-FFF2-40B4-BE49-F238E27FC236}">
                    <a16:creationId xmlns:a16="http://schemas.microsoft.com/office/drawing/2014/main" id="{B6473FEC-46FF-4C7E-85BA-344E0365C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26">
                <a:extLst>
                  <a:ext uri="{FF2B5EF4-FFF2-40B4-BE49-F238E27FC236}">
                    <a16:creationId xmlns:a16="http://schemas.microsoft.com/office/drawing/2014/main" id="{8C875950-A52D-453F-A602-3E58AD414E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CACD09F6-AA08-246F-E2C9-CB8403D8E8A4}"/>
              </a:ext>
            </a:extLst>
          </p:cNvPr>
          <p:cNvSpPr>
            <a:spLocks noGrp="1"/>
          </p:cNvSpPr>
          <p:nvPr>
            <p:ph type="title"/>
          </p:nvPr>
        </p:nvSpPr>
        <p:spPr>
          <a:xfrm>
            <a:off x="6099175" y="1354819"/>
            <a:ext cx="5240881" cy="2411014"/>
          </a:xfrm>
        </p:spPr>
        <p:txBody>
          <a:bodyPr vert="horz" lIns="91440" tIns="45720" rIns="91440" bIns="45720" rtlCol="0" anchor="b">
            <a:normAutofit/>
          </a:bodyPr>
          <a:lstStyle/>
          <a:p>
            <a:r>
              <a:rPr lang="en-US" sz="7200" kern="1200">
                <a:solidFill>
                  <a:schemeClr val="bg1"/>
                </a:solidFill>
                <a:latin typeface="+mj-lt"/>
                <a:ea typeface="+mj-ea"/>
                <a:cs typeface="+mj-cs"/>
              </a:rPr>
              <a:t>Thank you</a:t>
            </a:r>
          </a:p>
        </p:txBody>
      </p:sp>
      <p:pic>
        <p:nvPicPr>
          <p:cNvPr id="6" name="Graphic 5" descr="Handshake">
            <a:extLst>
              <a:ext uri="{FF2B5EF4-FFF2-40B4-BE49-F238E27FC236}">
                <a16:creationId xmlns:a16="http://schemas.microsoft.com/office/drawing/2014/main" id="{D914939D-9EDB-48B4-B35B-797EF233C0A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5024" y="1429488"/>
            <a:ext cx="3287655" cy="3287655"/>
          </a:xfrm>
          <a:prstGeom prst="rect">
            <a:avLst/>
          </a:prstGeom>
        </p:spPr>
      </p:pic>
    </p:spTree>
    <p:extLst>
      <p:ext uri="{BB962C8B-B14F-4D97-AF65-F5344CB8AC3E}">
        <p14:creationId xmlns:p14="http://schemas.microsoft.com/office/powerpoint/2010/main" val="595806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506ED6-A1D4-8ED8-A8E0-7B2C00A34CC5}"/>
              </a:ext>
            </a:extLst>
          </p:cNvPr>
          <p:cNvSpPr>
            <a:spLocks noGrp="1"/>
          </p:cNvSpPr>
          <p:nvPr>
            <p:ph type="title"/>
          </p:nvPr>
        </p:nvSpPr>
        <p:spPr>
          <a:xfrm>
            <a:off x="686834" y="1153572"/>
            <a:ext cx="3200400" cy="4461163"/>
          </a:xfrm>
        </p:spPr>
        <p:txBody>
          <a:bodyPr>
            <a:normAutofit/>
          </a:bodyPr>
          <a:lstStyle/>
          <a:p>
            <a:r>
              <a:rPr lang="en-US" b="1">
                <a:solidFill>
                  <a:srgbClr val="FFFFFF"/>
                </a:solidFill>
                <a:latin typeface="Times New Roman" panose="02020603050405020304" pitchFamily="18" charset="0"/>
                <a:cs typeface="Times New Roman" panose="02020603050405020304" pitchFamily="18" charset="0"/>
              </a:rPr>
              <a:t>Project Summary</a:t>
            </a:r>
            <a:endParaRPr lang="en-CA" b="1">
              <a:solidFill>
                <a:srgbClr val="FFFFFF"/>
              </a:solidFill>
              <a:latin typeface="Times New Roman" panose="02020603050405020304" pitchFamily="18" charset="0"/>
              <a:cs typeface="Times New Roman" panose="02020603050405020304" pitchFamily="18" charset="0"/>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64EBE70-BB5B-B938-2C23-D1695E4C3EC6}"/>
              </a:ext>
            </a:extLst>
          </p:cNvPr>
          <p:cNvSpPr>
            <a:spLocks noGrp="1"/>
          </p:cNvSpPr>
          <p:nvPr>
            <p:ph idx="1"/>
          </p:nvPr>
        </p:nvSpPr>
        <p:spPr>
          <a:xfrm>
            <a:off x="4447308" y="591344"/>
            <a:ext cx="6906491" cy="5585619"/>
          </a:xfrm>
        </p:spPr>
        <p:txBody>
          <a:bodyPr anchor="ctr">
            <a:normAutofit/>
          </a:bodyPr>
          <a:lstStyle/>
          <a:p>
            <a:pPr marL="0" indent="0">
              <a:buNone/>
            </a:pPr>
            <a:r>
              <a:rPr lang="en-US" sz="2000" dirty="0">
                <a:latin typeface="Times New Roman" panose="02020603050405020304" pitchFamily="18" charset="0"/>
                <a:cs typeface="Times New Roman" panose="02020603050405020304" pitchFamily="18" charset="0"/>
              </a:rPr>
              <a:t>This project involves acquiring, analyzing, and storing loan data using Python and SQLite. Initially, loan data is acquired from a CSV file and analyzed to identify trends and patterns. A SQLite database named '</a:t>
            </a:r>
            <a:r>
              <a:rPr lang="en-US" sz="2000" dirty="0" err="1">
                <a:latin typeface="Times New Roman" panose="02020603050405020304" pitchFamily="18" charset="0"/>
                <a:cs typeface="Times New Roman" panose="02020603050405020304" pitchFamily="18" charset="0"/>
              </a:rPr>
              <a:t>loans.db</a:t>
            </a:r>
            <a:r>
              <a:rPr lang="en-US" sz="2000" dirty="0">
                <a:latin typeface="Times New Roman" panose="02020603050405020304" pitchFamily="18" charset="0"/>
                <a:cs typeface="Times New Roman" panose="02020603050405020304" pitchFamily="18" charset="0"/>
              </a:rPr>
              <a:t>' is created, and a table schema is defined to store the loan data. The data is inserted into the database table, ensuring data integrity. A pseudo-batch process is implemented using the Schedule library to automate data acquisition and storage every 24 hours, ensuring the database remains up-to-date. This project enables efficient management and analysis of loan data, providing valuable insights for Horizon Bank's loan management strategies, with potential future enhancements including advanced analytics and machine learning integration for predictive modeling.</a:t>
            </a:r>
            <a:endParaRPr lang="en-CA"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340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A11688B-0A27-4E86-8D55-76F71ADF2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C84A868B-654E-447C-8D9C-0F9328308C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0" name="Rectangle 19">
              <a:extLst>
                <a:ext uri="{FF2B5EF4-FFF2-40B4-BE49-F238E27FC236}">
                  <a16:creationId xmlns:a16="http://schemas.microsoft.com/office/drawing/2014/main" id="{4E43F5E5-7E34-4029-B18F-CAED02086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59931FA-11DF-4781-8AAD-FEE88674F7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Rectangle 22">
            <a:extLst>
              <a:ext uri="{FF2B5EF4-FFF2-40B4-BE49-F238E27FC236}">
                <a16:creationId xmlns:a16="http://schemas.microsoft.com/office/drawing/2014/main" id="{40F88E6C-5782-452A-8C4F-9D2C2EAC8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3" cy="31416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DE568BD7-ED4A-8ED7-D0D5-6133C0EC86D7}"/>
              </a:ext>
            </a:extLst>
          </p:cNvPr>
          <p:cNvSpPr>
            <a:spLocks noGrp="1"/>
          </p:cNvSpPr>
          <p:nvPr>
            <p:ph type="title"/>
          </p:nvPr>
        </p:nvSpPr>
        <p:spPr>
          <a:xfrm>
            <a:off x="550864" y="365125"/>
            <a:ext cx="11090274" cy="1325563"/>
          </a:xfrm>
        </p:spPr>
        <p:txBody>
          <a:bodyPr>
            <a:normAutofit/>
          </a:bodyPr>
          <a:lstStyle/>
          <a:p>
            <a:r>
              <a:rPr lang="en-US" sz="4000" b="1">
                <a:latin typeface="Times New Roman" panose="02020603050405020304" pitchFamily="18" charset="0"/>
                <a:cs typeface="Times New Roman" panose="02020603050405020304" pitchFamily="18" charset="0"/>
              </a:rPr>
              <a:t>Team Profiles</a:t>
            </a:r>
            <a:endParaRPr lang="en-CA" sz="4000" b="1">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FF1912CD-B334-5826-781E-9ED933EA4BAB}"/>
              </a:ext>
            </a:extLst>
          </p:cNvPr>
          <p:cNvSpPr txBox="1"/>
          <p:nvPr/>
        </p:nvSpPr>
        <p:spPr>
          <a:xfrm flipH="1">
            <a:off x="651372" y="4319677"/>
            <a:ext cx="2765852" cy="1570045"/>
          </a:xfrm>
          <a:prstGeom prst="rect">
            <a:avLst/>
          </a:prstGeom>
          <a:noFill/>
        </p:spPr>
        <p:txBody>
          <a:bodyPr wrap="square" rtlCol="0">
            <a:spAutoFit/>
          </a:bodyPr>
          <a:lstStyle/>
          <a:p>
            <a:pPr defTabSz="408188">
              <a:spcAft>
                <a:spcPts val="576"/>
              </a:spcAft>
            </a:pPr>
            <a:r>
              <a:rPr lang="en-US" sz="1607" kern="1200" dirty="0">
                <a:solidFill>
                  <a:schemeClr val="tx1"/>
                </a:solidFill>
                <a:latin typeface="+mn-lt"/>
                <a:ea typeface="+mn-ea"/>
                <a:cs typeface="+mn-cs"/>
              </a:rPr>
              <a:t>Kashish Sunil Shah</a:t>
            </a:r>
          </a:p>
          <a:p>
            <a:pPr defTabSz="408188">
              <a:spcAft>
                <a:spcPts val="576"/>
              </a:spcAft>
            </a:pPr>
            <a:r>
              <a:rPr lang="en-US" sz="1607" kern="1200" dirty="0">
                <a:solidFill>
                  <a:schemeClr val="tx1"/>
                </a:solidFill>
                <a:latin typeface="+mn-lt"/>
                <a:ea typeface="+mn-ea"/>
                <a:cs typeface="+mn-cs"/>
              </a:rPr>
              <a:t>(</a:t>
            </a:r>
            <a:r>
              <a:rPr lang="en-US" sz="1607" b="1" kern="1200" dirty="0">
                <a:solidFill>
                  <a:schemeClr val="tx1"/>
                </a:solidFill>
                <a:latin typeface="+mn-lt"/>
                <a:ea typeface="+mn-ea"/>
                <a:cs typeface="+mn-cs"/>
              </a:rPr>
              <a:t>Project Manager and Developer</a:t>
            </a:r>
            <a:r>
              <a:rPr lang="en-US" sz="1607" kern="1200" dirty="0">
                <a:solidFill>
                  <a:schemeClr val="tx1"/>
                </a:solidFill>
                <a:latin typeface="+mn-lt"/>
                <a:ea typeface="+mn-ea"/>
                <a:cs typeface="+mn-cs"/>
              </a:rPr>
              <a:t>)</a:t>
            </a:r>
          </a:p>
          <a:p>
            <a:pPr defTabSz="408188">
              <a:spcAft>
                <a:spcPts val="576"/>
              </a:spcAft>
            </a:pPr>
            <a:r>
              <a:rPr lang="en-US" sz="1607" kern="1200" dirty="0">
                <a:solidFill>
                  <a:schemeClr val="tx1"/>
                </a:solidFill>
                <a:latin typeface="+mn-lt"/>
                <a:ea typeface="+mn-ea"/>
                <a:cs typeface="+mn-cs"/>
              </a:rPr>
              <a:t>PGDM in Artificial Intelligence</a:t>
            </a:r>
          </a:p>
          <a:p>
            <a:pPr defTabSz="408188">
              <a:spcAft>
                <a:spcPts val="576"/>
              </a:spcAft>
            </a:pPr>
            <a:r>
              <a:rPr lang="en-US" sz="1607" dirty="0"/>
              <a:t>B.Sc. In Mathematics (Honors)</a:t>
            </a:r>
            <a:endParaRPr lang="en-US" sz="1674" kern="1200" dirty="0">
              <a:solidFill>
                <a:schemeClr val="tx1"/>
              </a:solidFill>
              <a:latin typeface="+mn-lt"/>
              <a:ea typeface="+mn-ea"/>
              <a:cs typeface="+mn-cs"/>
            </a:endParaRPr>
          </a:p>
        </p:txBody>
      </p:sp>
      <p:sp>
        <p:nvSpPr>
          <p:cNvPr id="9" name="TextBox 8">
            <a:extLst>
              <a:ext uri="{FF2B5EF4-FFF2-40B4-BE49-F238E27FC236}">
                <a16:creationId xmlns:a16="http://schemas.microsoft.com/office/drawing/2014/main" id="{974517F6-0668-2E8E-6799-5D437C0E6326}"/>
              </a:ext>
            </a:extLst>
          </p:cNvPr>
          <p:cNvSpPr txBox="1"/>
          <p:nvPr/>
        </p:nvSpPr>
        <p:spPr>
          <a:xfrm>
            <a:off x="3633118" y="4319677"/>
            <a:ext cx="2554145" cy="1302138"/>
          </a:xfrm>
          <a:prstGeom prst="rect">
            <a:avLst/>
          </a:prstGeom>
          <a:noFill/>
        </p:spPr>
        <p:txBody>
          <a:bodyPr wrap="square" rtlCol="0">
            <a:spAutoFit/>
          </a:bodyPr>
          <a:lstStyle/>
          <a:p>
            <a:pPr defTabSz="408188">
              <a:spcAft>
                <a:spcPts val="576"/>
              </a:spcAft>
            </a:pPr>
            <a:r>
              <a:rPr lang="en-CA" sz="1607" kern="1200" dirty="0">
                <a:solidFill>
                  <a:srgbClr val="000000"/>
                </a:solidFill>
                <a:latin typeface="Calibri" panose="020F0502020204030204" pitchFamily="34" charset="0"/>
                <a:ea typeface="+mn-ea"/>
                <a:cs typeface="+mn-cs"/>
              </a:rPr>
              <a:t>Abdirahman Ahmed Ali </a:t>
            </a:r>
          </a:p>
          <a:p>
            <a:pPr defTabSz="408188">
              <a:spcAft>
                <a:spcPts val="576"/>
              </a:spcAft>
            </a:pPr>
            <a:r>
              <a:rPr lang="fi-FI" sz="1607" kern="1200" dirty="0">
                <a:solidFill>
                  <a:srgbClr val="000000"/>
                </a:solidFill>
                <a:latin typeface="Calibri" panose="020F0502020204030204" pitchFamily="34" charset="0"/>
                <a:ea typeface="+mn-ea"/>
                <a:cs typeface="+mn-cs"/>
              </a:rPr>
              <a:t>(</a:t>
            </a:r>
            <a:r>
              <a:rPr lang="fi-FI" sz="1607" b="1" kern="1200" dirty="0">
                <a:solidFill>
                  <a:srgbClr val="000000"/>
                </a:solidFill>
                <a:latin typeface="Calibri" panose="020F0502020204030204" pitchFamily="34" charset="0"/>
                <a:ea typeface="+mn-ea"/>
                <a:cs typeface="+mn-cs"/>
              </a:rPr>
              <a:t>Data Analyst</a:t>
            </a:r>
            <a:r>
              <a:rPr lang="fi-FI" sz="1607" kern="1200" dirty="0">
                <a:solidFill>
                  <a:srgbClr val="000000"/>
                </a:solidFill>
                <a:latin typeface="Calibri" panose="020F0502020204030204" pitchFamily="34" charset="0"/>
                <a:ea typeface="+mn-ea"/>
                <a:cs typeface="+mn-cs"/>
              </a:rPr>
              <a:t>)</a:t>
            </a:r>
          </a:p>
          <a:p>
            <a:pPr defTabSz="408188">
              <a:spcAft>
                <a:spcPts val="576"/>
              </a:spcAft>
            </a:pPr>
            <a:r>
              <a:rPr lang="en-CA" sz="1607" dirty="0">
                <a:solidFill>
                  <a:srgbClr val="000000"/>
                </a:solidFill>
                <a:latin typeface="Calibri" panose="020F0502020204030204" pitchFamily="34" charset="0"/>
              </a:rPr>
              <a:t>PGDM in Big Data Analytics</a:t>
            </a:r>
          </a:p>
          <a:p>
            <a:pPr defTabSz="408188">
              <a:spcAft>
                <a:spcPts val="576"/>
              </a:spcAft>
            </a:pPr>
            <a:r>
              <a:rPr lang="en-CA" sz="1607" dirty="0" err="1">
                <a:solidFill>
                  <a:srgbClr val="000000"/>
                </a:solidFill>
                <a:latin typeface="Calibri" panose="020F0502020204030204" pitchFamily="34" charset="0"/>
              </a:rPr>
              <a:t>Bsc</a:t>
            </a:r>
            <a:r>
              <a:rPr lang="en-CA" sz="1607" dirty="0">
                <a:solidFill>
                  <a:srgbClr val="000000"/>
                </a:solidFill>
                <a:latin typeface="Calibri" panose="020F0502020204030204" pitchFamily="34" charset="0"/>
              </a:rPr>
              <a:t>. In Computer Science</a:t>
            </a:r>
          </a:p>
        </p:txBody>
      </p:sp>
      <p:sp>
        <p:nvSpPr>
          <p:cNvPr id="10" name="TextBox 9">
            <a:extLst>
              <a:ext uri="{FF2B5EF4-FFF2-40B4-BE49-F238E27FC236}">
                <a16:creationId xmlns:a16="http://schemas.microsoft.com/office/drawing/2014/main" id="{180842A1-640E-65D1-75BE-3213E943142F}"/>
              </a:ext>
            </a:extLst>
          </p:cNvPr>
          <p:cNvSpPr txBox="1"/>
          <p:nvPr/>
        </p:nvSpPr>
        <p:spPr>
          <a:xfrm>
            <a:off x="6403156" y="4339436"/>
            <a:ext cx="2459201" cy="1320764"/>
          </a:xfrm>
          <a:prstGeom prst="rect">
            <a:avLst/>
          </a:prstGeom>
          <a:noFill/>
        </p:spPr>
        <p:txBody>
          <a:bodyPr wrap="square" rtlCol="0">
            <a:spAutoFit/>
          </a:bodyPr>
          <a:lstStyle/>
          <a:p>
            <a:pPr defTabSz="408188">
              <a:spcAft>
                <a:spcPts val="576"/>
              </a:spcAft>
            </a:pPr>
            <a:r>
              <a:rPr lang="fi-FI" sz="1607" kern="1200" dirty="0">
                <a:solidFill>
                  <a:srgbClr val="000000"/>
                </a:solidFill>
                <a:latin typeface="Calibri" panose="020F0502020204030204" pitchFamily="34" charset="0"/>
                <a:ea typeface="+mn-ea"/>
                <a:cs typeface="+mn-cs"/>
              </a:rPr>
              <a:t>Shishir Aryal </a:t>
            </a:r>
          </a:p>
          <a:p>
            <a:pPr defTabSz="408188">
              <a:spcAft>
                <a:spcPts val="576"/>
              </a:spcAft>
            </a:pPr>
            <a:r>
              <a:rPr lang="fi-FI" sz="1607" kern="1200" dirty="0">
                <a:solidFill>
                  <a:srgbClr val="000000"/>
                </a:solidFill>
                <a:latin typeface="Calibri" panose="020F0502020204030204" pitchFamily="34" charset="0"/>
                <a:ea typeface="+mn-ea"/>
                <a:cs typeface="+mn-cs"/>
              </a:rPr>
              <a:t> (</a:t>
            </a:r>
            <a:r>
              <a:rPr lang="fi-FI" sz="1607" b="1" kern="1200" dirty="0">
                <a:solidFill>
                  <a:srgbClr val="000000"/>
                </a:solidFill>
                <a:latin typeface="Calibri" panose="020F0502020204030204" pitchFamily="34" charset="0"/>
                <a:ea typeface="+mn-ea"/>
                <a:cs typeface="+mn-cs"/>
              </a:rPr>
              <a:t>Business Analyst</a:t>
            </a:r>
            <a:r>
              <a:rPr lang="fi-FI" sz="1607" kern="1200" dirty="0">
                <a:solidFill>
                  <a:srgbClr val="000000"/>
                </a:solidFill>
                <a:latin typeface="Calibri" panose="020F0502020204030204" pitchFamily="34" charset="0"/>
                <a:ea typeface="+mn-ea"/>
                <a:cs typeface="+mn-cs"/>
              </a:rPr>
              <a:t>)</a:t>
            </a:r>
          </a:p>
          <a:p>
            <a:pPr defTabSz="408188">
              <a:spcAft>
                <a:spcPts val="576"/>
              </a:spcAft>
            </a:pPr>
            <a:r>
              <a:rPr lang="en-CA" sz="1607" kern="1200" dirty="0">
                <a:solidFill>
                  <a:srgbClr val="000000"/>
                </a:solidFill>
                <a:latin typeface="Calibri" panose="020F0502020204030204" pitchFamily="34" charset="0"/>
                <a:ea typeface="+mn-ea"/>
                <a:cs typeface="+mn-cs"/>
              </a:rPr>
              <a:t>PGDM in Big Data Analytics</a:t>
            </a:r>
          </a:p>
          <a:p>
            <a:pPr defTabSz="408188">
              <a:spcAft>
                <a:spcPts val="576"/>
              </a:spcAft>
            </a:pPr>
            <a:r>
              <a:rPr lang="en-US" sz="1607" kern="1200" dirty="0">
                <a:solidFill>
                  <a:srgbClr val="000000"/>
                </a:solidFill>
                <a:latin typeface="Calibri" panose="020F0502020204030204" pitchFamily="34" charset="0"/>
                <a:ea typeface="+mn-ea"/>
                <a:cs typeface="+mn-cs"/>
              </a:rPr>
              <a:t>B.Sc.. In Statistics</a:t>
            </a:r>
            <a:endParaRPr lang="en-CA" dirty="0"/>
          </a:p>
        </p:txBody>
      </p:sp>
      <p:pic>
        <p:nvPicPr>
          <p:cNvPr id="12" name="Picture 11" descr="A person with a goatee&#10;&#10;Description automatically generated">
            <a:extLst>
              <a:ext uri="{FF2B5EF4-FFF2-40B4-BE49-F238E27FC236}">
                <a16:creationId xmlns:a16="http://schemas.microsoft.com/office/drawing/2014/main" id="{BD52B29C-FA48-E7A1-6009-D636BB7C28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5624" y="2133600"/>
            <a:ext cx="1742503" cy="2033186"/>
          </a:xfrm>
          <a:prstGeom prst="rect">
            <a:avLst/>
          </a:prstGeom>
        </p:spPr>
      </p:pic>
      <p:pic>
        <p:nvPicPr>
          <p:cNvPr id="14" name="Picture 13" descr="A person wearing sunglasses and a black jacket">
            <a:extLst>
              <a:ext uri="{FF2B5EF4-FFF2-40B4-BE49-F238E27FC236}">
                <a16:creationId xmlns:a16="http://schemas.microsoft.com/office/drawing/2014/main" id="{6334B6D9-8766-0376-6C71-4ECFF399A2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2010" y="2122800"/>
            <a:ext cx="2195500" cy="2033186"/>
          </a:xfrm>
          <a:prstGeom prst="rect">
            <a:avLst/>
          </a:prstGeom>
        </p:spPr>
      </p:pic>
      <p:pic>
        <p:nvPicPr>
          <p:cNvPr id="4" name="Picture 3" descr="A person taking a selfie&#10;&#10;Description automatically generated">
            <a:extLst>
              <a:ext uri="{FF2B5EF4-FFF2-40B4-BE49-F238E27FC236}">
                <a16:creationId xmlns:a16="http://schemas.microsoft.com/office/drawing/2014/main" id="{58DDC7B2-EA32-2C55-77C5-3CFBD78AF4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581" y="1977688"/>
            <a:ext cx="2032463" cy="2189098"/>
          </a:xfrm>
          <a:prstGeom prst="rect">
            <a:avLst/>
          </a:prstGeom>
        </p:spPr>
      </p:pic>
      <p:pic>
        <p:nvPicPr>
          <p:cNvPr id="18" name="Picture 17" descr="A person's face on a wooden surface&#10;&#10;Description automatically generated">
            <a:extLst>
              <a:ext uri="{FF2B5EF4-FFF2-40B4-BE49-F238E27FC236}">
                <a16:creationId xmlns:a16="http://schemas.microsoft.com/office/drawing/2014/main" id="{645245A0-E6BA-F4FE-471F-CAE5E80D7DBD}"/>
              </a:ext>
            </a:extLst>
          </p:cNvPr>
          <p:cNvPicPr>
            <a:picLocks noChangeAspect="1"/>
          </p:cNvPicPr>
          <p:nvPr/>
        </p:nvPicPr>
        <p:blipFill rotWithShape="1">
          <a:blip r:embed="rId5">
            <a:extLst>
              <a:ext uri="{28A0092B-C50C-407E-A947-70E740481C1C}">
                <a14:useLocalDpi xmlns:a14="http://schemas.microsoft.com/office/drawing/2010/main" val="0"/>
              </a:ext>
            </a:extLst>
          </a:blip>
          <a:srcRect l="41688" t="42605" r="30336" b="29540"/>
          <a:stretch/>
        </p:blipFill>
        <p:spPr>
          <a:xfrm rot="5400000">
            <a:off x="8990462" y="2234735"/>
            <a:ext cx="2423738" cy="1809835"/>
          </a:xfrm>
          <a:prstGeom prst="rect">
            <a:avLst/>
          </a:prstGeom>
        </p:spPr>
      </p:pic>
      <p:sp>
        <p:nvSpPr>
          <p:cNvPr id="22" name="TextBox 21">
            <a:extLst>
              <a:ext uri="{FF2B5EF4-FFF2-40B4-BE49-F238E27FC236}">
                <a16:creationId xmlns:a16="http://schemas.microsoft.com/office/drawing/2014/main" id="{4B0475A6-15BD-D666-F35A-47EECC028FF8}"/>
              </a:ext>
            </a:extLst>
          </p:cNvPr>
          <p:cNvSpPr txBox="1"/>
          <p:nvPr/>
        </p:nvSpPr>
        <p:spPr>
          <a:xfrm>
            <a:off x="9173195" y="4370011"/>
            <a:ext cx="2243215" cy="1388265"/>
          </a:xfrm>
          <a:prstGeom prst="rect">
            <a:avLst/>
          </a:prstGeom>
          <a:noFill/>
        </p:spPr>
        <p:txBody>
          <a:bodyPr wrap="square" lIns="91440" tIns="45720" rIns="91440" bIns="45720" rtlCol="0" anchor="t">
            <a:spAutoFit/>
          </a:bodyPr>
          <a:lstStyle/>
          <a:p>
            <a:r>
              <a:rPr lang="en-US" dirty="0"/>
              <a:t>Praveen Chaudhary</a:t>
            </a:r>
          </a:p>
          <a:p>
            <a:r>
              <a:rPr lang="en-US" dirty="0"/>
              <a:t>(</a:t>
            </a:r>
            <a:r>
              <a:rPr lang="en-US" sz="1600" b="1" dirty="0">
                <a:solidFill>
                  <a:srgbClr val="000000"/>
                </a:solidFill>
                <a:latin typeface="Calibri"/>
                <a:ea typeface="Calibri"/>
                <a:cs typeface="Calibri"/>
              </a:rPr>
              <a:t>Financial Analyst</a:t>
            </a:r>
            <a:r>
              <a:rPr lang="en-US" dirty="0"/>
              <a:t>)</a:t>
            </a:r>
            <a:endParaRPr lang="en-US" dirty="0">
              <a:ea typeface="Calibri"/>
              <a:cs typeface="Calibri"/>
            </a:endParaRPr>
          </a:p>
          <a:p>
            <a:r>
              <a:rPr lang="en-US" sz="1607" dirty="0">
                <a:solidFill>
                  <a:srgbClr val="000000"/>
                </a:solidFill>
                <a:latin typeface="Calibri" panose="020F0502020204030204" pitchFamily="34" charset="0"/>
              </a:rPr>
              <a:t>PGDM in Data Analytics</a:t>
            </a:r>
          </a:p>
          <a:p>
            <a:r>
              <a:rPr lang="en-US" sz="1607" dirty="0">
                <a:solidFill>
                  <a:srgbClr val="000000"/>
                </a:solidFill>
                <a:latin typeface="Calibri" panose="020F0502020204030204" pitchFamily="34" charset="0"/>
              </a:rPr>
              <a:t>Bachelor in Computer Application</a:t>
            </a:r>
          </a:p>
        </p:txBody>
      </p:sp>
    </p:spTree>
    <p:extLst>
      <p:ext uri="{BB962C8B-B14F-4D97-AF65-F5344CB8AC3E}">
        <p14:creationId xmlns:p14="http://schemas.microsoft.com/office/powerpoint/2010/main" val="41505695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CAF32-A2F3-88E9-D28C-A04CF18A6110}"/>
              </a:ext>
            </a:extLst>
          </p:cNvPr>
          <p:cNvSpPr>
            <a:spLocks noGrp="1"/>
          </p:cNvSpPr>
          <p:nvPr>
            <p:ph type="title"/>
          </p:nvPr>
        </p:nvSpPr>
        <p:spPr>
          <a:xfrm>
            <a:off x="838200" y="365126"/>
            <a:ext cx="10515600" cy="825500"/>
          </a:xfrm>
        </p:spPr>
        <p:txBody>
          <a:bodyPr>
            <a:normAutofit/>
          </a:bodyPr>
          <a:lstStyle/>
          <a:p>
            <a:pPr algn="ctr"/>
            <a:r>
              <a:rPr lang="en-US" sz="4800" b="1" dirty="0">
                <a:latin typeface="Times New Roman" panose="02020603050405020304" pitchFamily="18" charset="0"/>
                <a:cs typeface="Times New Roman" panose="02020603050405020304" pitchFamily="18" charset="0"/>
              </a:rPr>
              <a:t>Project Description</a:t>
            </a:r>
            <a:endParaRPr lang="en-CA" sz="4800" b="1" dirty="0">
              <a:latin typeface="Times New Roman" panose="02020603050405020304" pitchFamily="18" charset="0"/>
              <a:cs typeface="Times New Roman" panose="02020603050405020304" pitchFamily="18" charset="0"/>
            </a:endParaRPr>
          </a:p>
        </p:txBody>
      </p:sp>
      <p:graphicFrame>
        <p:nvGraphicFramePr>
          <p:cNvPr id="5" name="Content Placeholder 2">
            <a:extLst>
              <a:ext uri="{FF2B5EF4-FFF2-40B4-BE49-F238E27FC236}">
                <a16:creationId xmlns:a16="http://schemas.microsoft.com/office/drawing/2014/main" id="{1641E8E8-1A3E-95A3-17F1-A0E0EA96A968}"/>
              </a:ext>
            </a:extLst>
          </p:cNvPr>
          <p:cNvGraphicFramePr>
            <a:graphicFrameLocks noGrp="1"/>
          </p:cNvGraphicFramePr>
          <p:nvPr>
            <p:ph idx="1"/>
          </p:nvPr>
        </p:nvGraphicFramePr>
        <p:xfrm>
          <a:off x="838200" y="1287624"/>
          <a:ext cx="10515600" cy="48893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151382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omputer script on a screen">
            <a:extLst>
              <a:ext uri="{FF2B5EF4-FFF2-40B4-BE49-F238E27FC236}">
                <a16:creationId xmlns:a16="http://schemas.microsoft.com/office/drawing/2014/main" id="{A6DCF2D3-78C4-7442-2DB2-77DD24EBFE64}"/>
              </a:ext>
            </a:extLst>
          </p:cNvPr>
          <p:cNvPicPr>
            <a:picLocks noChangeAspect="1"/>
          </p:cNvPicPr>
          <p:nvPr/>
        </p:nvPicPr>
        <p:blipFill rotWithShape="1">
          <a:blip r:embed="rId2"/>
          <a:srcRect l="447" r="40219" b="-1"/>
          <a:stretch/>
        </p:blipFill>
        <p:spPr>
          <a:xfrm>
            <a:off x="20" y="10"/>
            <a:ext cx="4800580" cy="6857990"/>
          </a:xfrm>
          <a:prstGeom prst="rect">
            <a:avLst/>
          </a:prstGeom>
        </p:spPr>
      </p:pic>
      <p:grpSp>
        <p:nvGrpSpPr>
          <p:cNvPr id="9" name="Group 8">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0" name="Rectangle 9">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18990F15-E231-8A36-B8A8-C351DE8D41A2}"/>
              </a:ext>
            </a:extLst>
          </p:cNvPr>
          <p:cNvSpPr>
            <a:spLocks noGrp="1"/>
          </p:cNvSpPr>
          <p:nvPr>
            <p:ph idx="1"/>
          </p:nvPr>
        </p:nvSpPr>
        <p:spPr>
          <a:xfrm>
            <a:off x="5334000" y="1133475"/>
            <a:ext cx="5981698" cy="4847833"/>
          </a:xfrm>
        </p:spPr>
        <p:txBody>
          <a:bodyPr anchor="t">
            <a:normAutofit/>
          </a:bodyPr>
          <a:lstStyle/>
          <a:p>
            <a:r>
              <a:rPr lang="en-US" sz="2000" dirty="0">
                <a:latin typeface="Times New Roman" panose="02020603050405020304" pitchFamily="18" charset="0"/>
                <a:cs typeface="Times New Roman" panose="02020603050405020304" pitchFamily="18" charset="0"/>
              </a:rPr>
              <a:t>The application's home page is a dashboard where users can enter the ticker symbol and date range to retrieve the loan data. </a:t>
            </a:r>
          </a:p>
          <a:p>
            <a:r>
              <a:rPr lang="en-US" sz="2000" dirty="0">
                <a:latin typeface="Times New Roman" panose="02020603050405020304" pitchFamily="18" charset="0"/>
                <a:cs typeface="Times New Roman" panose="02020603050405020304" pitchFamily="18" charset="0"/>
              </a:rPr>
              <a:t>If the requested data is not in the database, the application fetches it from the Kaggle (</a:t>
            </a:r>
            <a:r>
              <a:rPr lang="en-US" sz="2000" dirty="0">
                <a:latin typeface="Times New Roman" panose="02020603050405020304" pitchFamily="18" charset="0"/>
                <a:cs typeface="Times New Roman" panose="02020603050405020304" pitchFamily="18" charset="0"/>
                <a:hlinkClick r:id="rId3"/>
              </a:rPr>
              <a:t>https://www.kaggle.com/datasets/sahilnbajaj/loans-data</a:t>
            </a:r>
            <a:r>
              <a:rPr lang="en-US" sz="2000" dirty="0">
                <a:latin typeface="Times New Roman" panose="02020603050405020304" pitchFamily="18" charset="0"/>
                <a:cs typeface="Times New Roman" panose="02020603050405020304" pitchFamily="18" charset="0"/>
              </a:rPr>
              <a:t>), inserts it into the database, and then displays it on the dashboard. </a:t>
            </a:r>
          </a:p>
          <a:p>
            <a:r>
              <a:rPr lang="en-US" sz="2000" dirty="0">
                <a:latin typeface="Times New Roman" panose="02020603050405020304" pitchFamily="18" charset="0"/>
                <a:cs typeface="Times New Roman" panose="02020603050405020304" pitchFamily="18" charset="0"/>
              </a:rPr>
              <a:t>The application runs on a local server, and the user interface is built using HTML templates. The background thread that updates the database runs on a separate thread to ensure that the user interface remains responsive</a:t>
            </a:r>
            <a:endParaRPr lang="en-CA" sz="2000" dirty="0">
              <a:latin typeface="Times New Roman" panose="02020603050405020304" pitchFamily="18" charset="0"/>
              <a:cs typeface="Times New Roman" panose="02020603050405020304" pitchFamily="18" charset="0"/>
            </a:endParaRPr>
          </a:p>
          <a:p>
            <a:pPr marL="0" indent="0">
              <a:buNone/>
            </a:pPr>
            <a:endParaRPr lang="en-CA" sz="2000" dirty="0"/>
          </a:p>
        </p:txBody>
      </p:sp>
    </p:spTree>
    <p:extLst>
      <p:ext uri="{BB962C8B-B14F-4D97-AF65-F5344CB8AC3E}">
        <p14:creationId xmlns:p14="http://schemas.microsoft.com/office/powerpoint/2010/main" val="9414840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descr="Blue digital binary data on a screen">
            <a:extLst>
              <a:ext uri="{FF2B5EF4-FFF2-40B4-BE49-F238E27FC236}">
                <a16:creationId xmlns:a16="http://schemas.microsoft.com/office/drawing/2014/main" id="{2DE5889A-450F-0C79-DD9A-510F01AD86A6}"/>
              </a:ext>
            </a:extLst>
          </p:cNvPr>
          <p:cNvPicPr>
            <a:picLocks noChangeAspect="1"/>
          </p:cNvPicPr>
          <p:nvPr/>
        </p:nvPicPr>
        <p:blipFill rotWithShape="1">
          <a:blip r:embed="rId2"/>
          <a:srcRect l="7030" t="6482" r="26479" b="1"/>
          <a:stretch/>
        </p:blipFill>
        <p:spPr>
          <a:xfrm>
            <a:off x="3523488" y="10"/>
            <a:ext cx="8668512" cy="6857990"/>
          </a:xfrm>
          <a:prstGeom prst="rect">
            <a:avLst/>
          </a:prstGeom>
        </p:spPr>
      </p:pic>
      <p:sp>
        <p:nvSpPr>
          <p:cNvPr id="38" name="Rectangle 37">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236DD85-6D35-5561-5AC0-B45627A04294}"/>
              </a:ext>
            </a:extLst>
          </p:cNvPr>
          <p:cNvSpPr>
            <a:spLocks noGrp="1"/>
          </p:cNvSpPr>
          <p:nvPr>
            <p:ph type="title"/>
          </p:nvPr>
        </p:nvSpPr>
        <p:spPr>
          <a:xfrm>
            <a:off x="477980" y="1122362"/>
            <a:ext cx="5294169" cy="3640137"/>
          </a:xfrm>
        </p:spPr>
        <p:txBody>
          <a:bodyPr vert="horz" lIns="91440" tIns="45720" rIns="91440" bIns="45720" rtlCol="0" anchor="b">
            <a:normAutofit/>
          </a:bodyPr>
          <a:lstStyle/>
          <a:p>
            <a:r>
              <a:rPr lang="en-US" sz="4800" b="1" dirty="0">
                <a:solidFill>
                  <a:schemeClr val="bg1"/>
                </a:solidFill>
              </a:rPr>
              <a:t>Demonstration through  Google Collab (locally)</a:t>
            </a:r>
          </a:p>
        </p:txBody>
      </p:sp>
      <p:sp>
        <p:nvSpPr>
          <p:cNvPr id="40" name="Rectangle 3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2" name="Rectangle 4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9775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B574E5-9065-EE65-DC64-F3B397E869D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4000" b="1" dirty="0">
                <a:solidFill>
                  <a:schemeClr val="bg1"/>
                </a:solidFill>
                <a:latin typeface="Times New Roman" panose="02020603050405020304" pitchFamily="18" charset="0"/>
                <a:cs typeface="Times New Roman" panose="02020603050405020304" pitchFamily="18" charset="0"/>
              </a:rPr>
              <a:t>Database Creation </a:t>
            </a:r>
          </a:p>
        </p:txBody>
      </p:sp>
      <p:pic>
        <p:nvPicPr>
          <p:cNvPr id="9" name="Content Placeholder 8" descr="A screenshot of a computer program&#10;&#10;Description automatically generated">
            <a:extLst>
              <a:ext uri="{FF2B5EF4-FFF2-40B4-BE49-F238E27FC236}">
                <a16:creationId xmlns:a16="http://schemas.microsoft.com/office/drawing/2014/main" id="{5CDB4FAD-BC10-D618-87CD-CED5BFF00A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19448" y="1825625"/>
            <a:ext cx="8094591" cy="4542994"/>
          </a:xfrm>
        </p:spPr>
      </p:pic>
    </p:spTree>
    <p:extLst>
      <p:ext uri="{BB962C8B-B14F-4D97-AF65-F5344CB8AC3E}">
        <p14:creationId xmlns:p14="http://schemas.microsoft.com/office/powerpoint/2010/main" val="2716873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FCAA4F-3E41-F2A7-B366-15B64C24E09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4000" b="1" kern="1200" dirty="0">
                <a:solidFill>
                  <a:schemeClr val="bg1"/>
                </a:solidFill>
                <a:latin typeface="Times New Roman" panose="02020603050405020304" pitchFamily="18" charset="0"/>
                <a:cs typeface="Times New Roman" panose="02020603050405020304" pitchFamily="18" charset="0"/>
              </a:rPr>
              <a:t>Pseudo Batch Process (24Hrs)</a:t>
            </a:r>
          </a:p>
        </p:txBody>
      </p:sp>
      <p:pic>
        <p:nvPicPr>
          <p:cNvPr id="7" name="Content Placeholder 6" descr="A screenshot of a computer program&#10;&#10;Description automatically generated">
            <a:extLst>
              <a:ext uri="{FF2B5EF4-FFF2-40B4-BE49-F238E27FC236}">
                <a16:creationId xmlns:a16="http://schemas.microsoft.com/office/drawing/2014/main" id="{67F9B76A-D29E-4EFE-D45D-A2B5F1029B2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81771" y="1628980"/>
            <a:ext cx="6593169" cy="5333018"/>
          </a:xfrm>
        </p:spPr>
      </p:pic>
    </p:spTree>
    <p:extLst>
      <p:ext uri="{BB962C8B-B14F-4D97-AF65-F5344CB8AC3E}">
        <p14:creationId xmlns:p14="http://schemas.microsoft.com/office/powerpoint/2010/main" val="2369801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B3C6BB-55F3-6B3B-A751-5BCC660306B6}"/>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4000" b="1" kern="1200" dirty="0">
                <a:solidFill>
                  <a:schemeClr val="bg1"/>
                </a:solidFill>
                <a:latin typeface="Times New Roman" panose="02020603050405020304" pitchFamily="18" charset="0"/>
                <a:cs typeface="Times New Roman" panose="02020603050405020304" pitchFamily="18" charset="0"/>
              </a:rPr>
              <a:t>Pseudo Batch Process (contd…)</a:t>
            </a:r>
            <a:endParaRPr lang="en-US" sz="4000" b="1" dirty="0">
              <a:solidFill>
                <a:schemeClr val="bg1"/>
              </a:solidFill>
              <a:latin typeface="Times New Roman" panose="02020603050405020304" pitchFamily="18" charset="0"/>
              <a:cs typeface="Times New Roman" panose="02020603050405020304" pitchFamily="18" charset="0"/>
            </a:endParaRPr>
          </a:p>
        </p:txBody>
      </p:sp>
      <p:pic>
        <p:nvPicPr>
          <p:cNvPr id="7" name="Content Placeholder 6" descr="A computer screen with white text&#10;&#10;Description automatically generated">
            <a:extLst>
              <a:ext uri="{FF2B5EF4-FFF2-40B4-BE49-F238E27FC236}">
                <a16:creationId xmlns:a16="http://schemas.microsoft.com/office/drawing/2014/main" id="{DB527FE4-7DEC-2D10-501C-A7C09F8A25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02898" y="2880876"/>
            <a:ext cx="6435179" cy="1907433"/>
          </a:xfrm>
        </p:spPr>
      </p:pic>
    </p:spTree>
    <p:extLst>
      <p:ext uri="{BB962C8B-B14F-4D97-AF65-F5344CB8AC3E}">
        <p14:creationId xmlns:p14="http://schemas.microsoft.com/office/powerpoint/2010/main" val="39549322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268</TotalTime>
  <Words>526</Words>
  <Application>Microsoft Office PowerPoint</Application>
  <PresentationFormat>Widescreen</PresentationFormat>
  <Paragraphs>46</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Analyzing Lending Finances  Group – 5 </vt:lpstr>
      <vt:lpstr>Project Summary</vt:lpstr>
      <vt:lpstr>Team Profiles</vt:lpstr>
      <vt:lpstr>Project Description</vt:lpstr>
      <vt:lpstr>PowerPoint Presentation</vt:lpstr>
      <vt:lpstr>Demonstration through  Google Collab (locally)</vt:lpstr>
      <vt:lpstr>Database Creation </vt:lpstr>
      <vt:lpstr>Pseudo Batch Process (24Hrs)</vt:lpstr>
      <vt:lpstr>Pseudo Batch Process (contd…)</vt:lpstr>
      <vt:lpstr>Codes to Generate Graph</vt:lpstr>
      <vt:lpstr>Application Running on Local Host</vt:lpstr>
      <vt:lpstr>Displaying Dataset using Localhost (port 8052)</vt:lpstr>
      <vt:lpstr>Data Visualization using localhost (port 8050)</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Data Analysis  Group – 1</dc:title>
  <dc:creator>Yeshwanthi Vaddadi</dc:creator>
  <cp:lastModifiedBy>Abdirahman Ahmed Hadi Ali</cp:lastModifiedBy>
  <cp:revision>26</cp:revision>
  <dcterms:created xsi:type="dcterms:W3CDTF">2023-04-17T01:49:51Z</dcterms:created>
  <dcterms:modified xsi:type="dcterms:W3CDTF">2024-04-10T00:14:37Z</dcterms:modified>
</cp:coreProperties>
</file>

<file path=docProps/thumbnail.jpeg>
</file>